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446" r:id="rId2"/>
    <p:sldId id="472" r:id="rId3"/>
    <p:sldId id="526" r:id="rId4"/>
    <p:sldId id="509" r:id="rId5"/>
    <p:sldId id="510" r:id="rId6"/>
    <p:sldId id="511" r:id="rId7"/>
    <p:sldId id="512" r:id="rId8"/>
    <p:sldId id="513" r:id="rId9"/>
    <p:sldId id="514" r:id="rId10"/>
    <p:sldId id="515" r:id="rId11"/>
    <p:sldId id="516" r:id="rId12"/>
    <p:sldId id="517" r:id="rId13"/>
    <p:sldId id="518" r:id="rId14"/>
    <p:sldId id="519" r:id="rId15"/>
    <p:sldId id="520" r:id="rId16"/>
    <p:sldId id="521" r:id="rId17"/>
    <p:sldId id="522" r:id="rId18"/>
    <p:sldId id="648" r:id="rId19"/>
    <p:sldId id="640" r:id="rId20"/>
    <p:sldId id="641" r:id="rId21"/>
    <p:sldId id="642" r:id="rId22"/>
    <p:sldId id="643" r:id="rId23"/>
    <p:sldId id="644" r:id="rId24"/>
    <p:sldId id="645" r:id="rId25"/>
    <p:sldId id="646" r:id="rId26"/>
    <p:sldId id="647" r:id="rId27"/>
    <p:sldId id="64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4" autoAdjust="0"/>
    <p:restoredTop sz="96405" autoAdjust="0"/>
  </p:normalViewPr>
  <p:slideViewPr>
    <p:cSldViewPr snapToGrid="0" showGuides="1">
      <p:cViewPr varScale="1">
        <p:scale>
          <a:sx n="126" d="100"/>
          <a:sy n="126" d="100"/>
        </p:scale>
        <p:origin x="2104" y="176"/>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4/18/18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4/18/18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3865979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21960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14</a:t>
            </a:fld>
            <a:endParaRPr lang="en-US"/>
          </a:p>
        </p:txBody>
      </p:sp>
    </p:spTree>
    <p:extLst>
      <p:ext uri="{BB962C8B-B14F-4D97-AF65-F5344CB8AC3E}">
        <p14:creationId xmlns:p14="http://schemas.microsoft.com/office/powerpoint/2010/main" val="88466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15</a:t>
            </a:fld>
            <a:endParaRPr lang="en-US"/>
          </a:p>
        </p:txBody>
      </p:sp>
    </p:spTree>
    <p:extLst>
      <p:ext uri="{BB962C8B-B14F-4D97-AF65-F5344CB8AC3E}">
        <p14:creationId xmlns:p14="http://schemas.microsoft.com/office/powerpoint/2010/main" val="398219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16</a:t>
            </a:fld>
            <a:endParaRPr lang="en-US"/>
          </a:p>
        </p:txBody>
      </p:sp>
    </p:spTree>
    <p:extLst>
      <p:ext uri="{BB962C8B-B14F-4D97-AF65-F5344CB8AC3E}">
        <p14:creationId xmlns:p14="http://schemas.microsoft.com/office/powerpoint/2010/main" val="2430807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2658215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404299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20</a:t>
            </a:fld>
            <a:endParaRPr lang="en-US"/>
          </a:p>
        </p:txBody>
      </p:sp>
    </p:spTree>
    <p:extLst>
      <p:ext uri="{BB962C8B-B14F-4D97-AF65-F5344CB8AC3E}">
        <p14:creationId xmlns:p14="http://schemas.microsoft.com/office/powerpoint/2010/main" val="226795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3743603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171169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308978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233184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24</a:t>
            </a:fld>
            <a:endParaRPr lang="en-US"/>
          </a:p>
        </p:txBody>
      </p:sp>
    </p:spTree>
    <p:extLst>
      <p:ext uri="{BB962C8B-B14F-4D97-AF65-F5344CB8AC3E}">
        <p14:creationId xmlns:p14="http://schemas.microsoft.com/office/powerpoint/2010/main" val="1758984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25</a:t>
            </a:fld>
            <a:endParaRPr lang="en-US"/>
          </a:p>
        </p:txBody>
      </p:sp>
    </p:spTree>
    <p:extLst>
      <p:ext uri="{BB962C8B-B14F-4D97-AF65-F5344CB8AC3E}">
        <p14:creationId xmlns:p14="http://schemas.microsoft.com/office/powerpoint/2010/main" val="356621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26</a:t>
            </a:fld>
            <a:endParaRPr lang="en-US"/>
          </a:p>
        </p:txBody>
      </p:sp>
    </p:spTree>
    <p:extLst>
      <p:ext uri="{BB962C8B-B14F-4D97-AF65-F5344CB8AC3E}">
        <p14:creationId xmlns:p14="http://schemas.microsoft.com/office/powerpoint/2010/main" val="537249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166356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7</a:t>
            </a:fld>
            <a:endParaRPr lang="en-US"/>
          </a:p>
        </p:txBody>
      </p:sp>
    </p:spTree>
    <p:extLst>
      <p:ext uri="{BB962C8B-B14F-4D97-AF65-F5344CB8AC3E}">
        <p14:creationId xmlns:p14="http://schemas.microsoft.com/office/powerpoint/2010/main" val="258170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8</a:t>
            </a:fld>
            <a:endParaRPr lang="en-US"/>
          </a:p>
        </p:txBody>
      </p:sp>
    </p:spTree>
    <p:extLst>
      <p:ext uri="{BB962C8B-B14F-4D97-AF65-F5344CB8AC3E}">
        <p14:creationId xmlns:p14="http://schemas.microsoft.com/office/powerpoint/2010/main" val="108001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222193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10</a:t>
            </a:fld>
            <a:endParaRPr lang="en-US"/>
          </a:p>
        </p:txBody>
      </p:sp>
    </p:spTree>
    <p:extLst>
      <p:ext uri="{BB962C8B-B14F-4D97-AF65-F5344CB8AC3E}">
        <p14:creationId xmlns:p14="http://schemas.microsoft.com/office/powerpoint/2010/main" val="415178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11</a:t>
            </a:fld>
            <a:endParaRPr lang="en-US"/>
          </a:p>
        </p:txBody>
      </p:sp>
    </p:spTree>
    <p:extLst>
      <p:ext uri="{BB962C8B-B14F-4D97-AF65-F5344CB8AC3E}">
        <p14:creationId xmlns:p14="http://schemas.microsoft.com/office/powerpoint/2010/main" val="119698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12</a:t>
            </a:fld>
            <a:endParaRPr lang="en-US"/>
          </a:p>
        </p:txBody>
      </p:sp>
    </p:spTree>
    <p:extLst>
      <p:ext uri="{BB962C8B-B14F-4D97-AF65-F5344CB8AC3E}">
        <p14:creationId xmlns:p14="http://schemas.microsoft.com/office/powerpoint/2010/main" val="367046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4/18/18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4/18/18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4/18/18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4/18/18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4/18/18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4/18/18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4/18/18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4/18/18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18/4/18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id="{F73924DE-1774-674F-9AEF-425BDC063E66}"/>
              </a:ext>
            </a:extLst>
          </p:cNvPr>
          <p:cNvSpPr txBox="1">
            <a:spLocks/>
          </p:cNvSpPr>
          <p:nvPr userDrawn="1"/>
        </p:nvSpPr>
        <p:spPr>
          <a:xfrm>
            <a:off x="-217170" y="3489243"/>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7</a:t>
            </a: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4/18/18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4/18/18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4/18/18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4/18/18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18/4/18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 Scalability</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463585"/>
            <a:ext cx="1659488" cy="95410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SCALABILITY</a:t>
            </a:r>
            <a:r>
              <a:rPr lang="en-US" sz="3200" b="1">
                <a:solidFill>
                  <a:srgbClr val="1F497D">
                    <a:lumMod val="75000"/>
                  </a:srgbClr>
                </a:solidFill>
                <a:latin typeface="Abadi MT Condensed Extra Bold"/>
                <a:cs typeface="Abadi MT Condensed Extra Bold"/>
              </a:rPr>
              <a:t> </a:t>
            </a:r>
            <a:r>
              <a:rPr lang="en-US" sz="2400" b="1">
                <a:solidFill>
                  <a:srgbClr val="1F497D">
                    <a:lumMod val="75000"/>
                  </a:srgbClr>
                </a:solidFill>
                <a:latin typeface="Abadi MT Condensed Extra Bold"/>
                <a:cs typeface="Abadi MT Condensed Extra Bold"/>
              </a:rPr>
              <a:t>PRIMER</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1369606"/>
          </a:xfrm>
          <a:prstGeom prst="rect">
            <a:avLst/>
          </a:prstGeom>
          <a:noFill/>
        </p:spPr>
        <p:txBody>
          <a:bodyPr wrap="square" rtlCol="0">
            <a:spAutoFit/>
          </a:bodyPr>
          <a:lstStyle/>
          <a:p>
            <a:r>
              <a:rPr lang="en-US" sz="3000">
                <a:latin typeface="Abadi MT Condensed Light"/>
                <a:cs typeface="Abadi MT Condensed Light"/>
              </a:rPr>
              <a:t>Horizontal and vertical scalability</a:t>
            </a:r>
          </a:p>
          <a:p>
            <a:pPr lvl="0"/>
            <a:r>
              <a:rPr lang="en-US" sz="2000" i="1">
                <a:solidFill>
                  <a:prstClr val="black">
                    <a:lumMod val="65000"/>
                    <a:lumOff val="35000"/>
                  </a:prstClr>
                </a:solidFill>
                <a:latin typeface="Abadi MT Condensed Light"/>
                <a:cs typeface="Abadi MT Condensed Light"/>
              </a:rPr>
              <a:t>(… continued)</a:t>
            </a:r>
          </a:p>
          <a:p>
            <a:pPr lvl="0">
              <a:spcBef>
                <a:spcPts val="1200"/>
              </a:spcBef>
            </a:pPr>
            <a:r>
              <a:rPr lang="en-US" sz="2300" i="1">
                <a:solidFill>
                  <a:prstClr val="black">
                    <a:lumMod val="65000"/>
                    <a:lumOff val="35000"/>
                  </a:prstClr>
                </a:solidFill>
                <a:latin typeface="Abadi MT Condensed Light"/>
                <a:cs typeface="Abadi MT Condensed Light"/>
              </a:rPr>
              <a:t>Both types of scalability have advantages and disadvantages:</a:t>
            </a:r>
          </a:p>
        </p:txBody>
      </p:sp>
      <p:grpSp>
        <p:nvGrpSpPr>
          <p:cNvPr id="7" name="Group 6"/>
          <p:cNvGrpSpPr/>
          <p:nvPr/>
        </p:nvGrpSpPr>
        <p:grpSpPr>
          <a:xfrm>
            <a:off x="749307" y="2971642"/>
            <a:ext cx="8394693" cy="1828956"/>
            <a:chOff x="749307" y="3132515"/>
            <a:chExt cx="8394693" cy="1828956"/>
          </a:xfrm>
        </p:grpSpPr>
        <p:grpSp>
          <p:nvGrpSpPr>
            <p:cNvPr id="69" name="Group 68"/>
            <p:cNvGrpSpPr/>
            <p:nvPr/>
          </p:nvGrpSpPr>
          <p:grpSpPr>
            <a:xfrm>
              <a:off x="749307" y="3132515"/>
              <a:ext cx="8394693" cy="1828956"/>
              <a:chOff x="571500" y="2946241"/>
              <a:chExt cx="8394693" cy="1828956"/>
            </a:xfrm>
          </p:grpSpPr>
          <p:sp>
            <p:nvSpPr>
              <p:cNvPr id="70" name="Rectangle 69"/>
              <p:cNvSpPr/>
              <p:nvPr/>
            </p:nvSpPr>
            <p:spPr>
              <a:xfrm>
                <a:off x="1606550" y="2946243"/>
                <a:ext cx="7359643" cy="182895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1636960" y="29826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VERTICAL SCALABILITY</a:t>
                </a:r>
              </a:p>
            </p:txBody>
          </p:sp>
          <p:sp>
            <p:nvSpPr>
              <p:cNvPr id="72" name="Rectangle 71"/>
              <p:cNvSpPr/>
              <p:nvPr/>
            </p:nvSpPr>
            <p:spPr>
              <a:xfrm>
                <a:off x="571500" y="2946241"/>
                <a:ext cx="1039987" cy="182895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1607531" y="3361292"/>
                <a:ext cx="7282462" cy="1308050"/>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Vertical scalability is easier to implement and very often is implemented independently from the application code logic. It often translates in changing the performance parameters of the environment hosting the application (i.e. increasing the power, memory, storage of the physical or virtual hardware).</a:t>
                </a:r>
              </a:p>
              <a:p>
                <a:r>
                  <a:rPr lang="en-US" sz="1600" dirty="0">
                    <a:solidFill>
                      <a:schemeClr val="accent4">
                        <a:lumMod val="75000"/>
                      </a:schemeClr>
                    </a:solidFill>
                  </a:rPr>
                  <a:t>The primary disadvantages is the capped amount of improvement that can be obtained and service interruption.</a:t>
                </a:r>
              </a:p>
            </p:txBody>
          </p:sp>
        </p:grpSp>
        <p:sp>
          <p:nvSpPr>
            <p:cNvPr id="3" name="Up-Down Arrow 2"/>
            <p:cNvSpPr/>
            <p:nvPr/>
          </p:nvSpPr>
          <p:spPr>
            <a:xfrm>
              <a:off x="1117597" y="3335867"/>
              <a:ext cx="287867" cy="550333"/>
            </a:xfrm>
            <a:prstGeom prst="upDownArrow">
              <a:avLst/>
            </a:prstGeom>
            <a:solidFill>
              <a:schemeClr val="accent4">
                <a:lumMod val="40000"/>
                <a:lumOff val="60000"/>
              </a:schemeClr>
            </a:solidFill>
            <a:ln w="3175" cmpd="sng">
              <a:solidFill>
                <a:schemeClr val="accent4">
                  <a:lumMod val="40000"/>
                  <a:lumOff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p:cNvGrpSpPr/>
          <p:nvPr/>
        </p:nvGrpSpPr>
        <p:grpSpPr>
          <a:xfrm>
            <a:off x="749307" y="4872398"/>
            <a:ext cx="8394693" cy="1511467"/>
            <a:chOff x="749307" y="4322043"/>
            <a:chExt cx="8394693" cy="1511467"/>
          </a:xfrm>
        </p:grpSpPr>
        <p:grpSp>
          <p:nvGrpSpPr>
            <p:cNvPr id="75" name="Group 74"/>
            <p:cNvGrpSpPr/>
            <p:nvPr/>
          </p:nvGrpSpPr>
          <p:grpSpPr>
            <a:xfrm>
              <a:off x="749307" y="4322043"/>
              <a:ext cx="8394693" cy="1511467"/>
              <a:chOff x="571500" y="4008764"/>
              <a:chExt cx="8394693" cy="1511467"/>
            </a:xfrm>
          </p:grpSpPr>
          <p:sp>
            <p:nvSpPr>
              <p:cNvPr id="76" name="Rectangle 75"/>
              <p:cNvSpPr/>
              <p:nvPr/>
            </p:nvSpPr>
            <p:spPr>
              <a:xfrm>
                <a:off x="1600200" y="4008764"/>
                <a:ext cx="7365993" cy="1511467"/>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1617961" y="4402139"/>
                <a:ext cx="7348232" cy="1061829"/>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Horizontal scalability touches both the hosting environment and the application code logic, even though more concentrated on the latter. It enables the implementation of additive capacity requirement. </a:t>
                </a:r>
              </a:p>
              <a:p>
                <a:r>
                  <a:rPr lang="en-US" sz="1600" dirty="0">
                    <a:solidFill>
                      <a:srgbClr val="9E3A3A"/>
                    </a:solidFill>
                  </a:rPr>
                  <a:t>This is more complex to implement but it is potentially uncapped and does not require service interruption.</a:t>
                </a:r>
              </a:p>
            </p:txBody>
          </p:sp>
          <p:sp>
            <p:nvSpPr>
              <p:cNvPr id="78" name="Rectangle 77"/>
              <p:cNvSpPr/>
              <p:nvPr/>
            </p:nvSpPr>
            <p:spPr>
              <a:xfrm>
                <a:off x="571500" y="4008765"/>
                <a:ext cx="1032935" cy="1511465"/>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1537026" y="4050459"/>
                <a:ext cx="62226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HORIZONTAL SCALABILITY</a:t>
                </a:r>
              </a:p>
            </p:txBody>
          </p:sp>
        </p:grpSp>
        <p:sp>
          <p:nvSpPr>
            <p:cNvPr id="81" name="Up-Down Arrow 80"/>
            <p:cNvSpPr/>
            <p:nvPr/>
          </p:nvSpPr>
          <p:spPr>
            <a:xfrm rot="16200000">
              <a:off x="1117597" y="4521203"/>
              <a:ext cx="287867" cy="550333"/>
            </a:xfrm>
            <a:prstGeom prst="upDownArrow">
              <a:avLst/>
            </a:prstGeom>
            <a:solidFill>
              <a:schemeClr val="accent2">
                <a:lumMod val="20000"/>
                <a:lumOff val="80000"/>
              </a:schemeClr>
            </a:solidFill>
            <a:ln w="3175" cmpd="sng">
              <a:solidFill>
                <a:schemeClr val="accent2">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4394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463585"/>
            <a:ext cx="1659488" cy="95410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SCALABILITY</a:t>
            </a:r>
            <a:r>
              <a:rPr lang="en-US" sz="3200" b="1">
                <a:solidFill>
                  <a:srgbClr val="1F497D">
                    <a:lumMod val="75000"/>
                  </a:srgbClr>
                </a:solidFill>
                <a:latin typeface="Abadi MT Condensed Extra Bold"/>
                <a:cs typeface="Abadi MT Condensed Extra Bold"/>
              </a:rPr>
              <a:t> </a:t>
            </a:r>
            <a:r>
              <a:rPr lang="en-US" sz="2400" b="1">
                <a:solidFill>
                  <a:srgbClr val="1F497D">
                    <a:lumMod val="75000"/>
                  </a:srgbClr>
                </a:solidFill>
                <a:latin typeface="Abadi MT Condensed Extra Bold"/>
                <a:cs typeface="Abadi MT Condensed Extra Bold"/>
              </a:rPr>
              <a:t>PRIMER</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4108817"/>
          </a:xfrm>
          <a:prstGeom prst="rect">
            <a:avLst/>
          </a:prstGeom>
          <a:noFill/>
        </p:spPr>
        <p:txBody>
          <a:bodyPr wrap="square" rtlCol="0">
            <a:spAutoFit/>
          </a:bodyPr>
          <a:lstStyle/>
          <a:p>
            <a:r>
              <a:rPr lang="en-US" sz="3000">
                <a:latin typeface="Abadi MT Condensed Light"/>
                <a:cs typeface="Abadi MT Condensed Light"/>
              </a:rPr>
              <a:t>Horizontal and vertical scalability</a:t>
            </a:r>
          </a:p>
          <a:p>
            <a:pPr lvl="0"/>
            <a:r>
              <a:rPr lang="en-US" sz="2000" i="1">
                <a:solidFill>
                  <a:prstClr val="black">
                    <a:lumMod val="65000"/>
                    <a:lumOff val="35000"/>
                  </a:prstClr>
                </a:solidFill>
                <a:latin typeface="Abadi MT Condensed Light"/>
                <a:cs typeface="Abadi MT Condensed Light"/>
              </a:rPr>
              <a:t>(… continued)</a:t>
            </a:r>
          </a:p>
          <a:p>
            <a:pPr lvl="0">
              <a:spcBef>
                <a:spcPts val="1200"/>
              </a:spcBef>
            </a:pPr>
            <a:r>
              <a:rPr lang="en-US" sz="2300" i="1">
                <a:solidFill>
                  <a:prstClr val="black">
                    <a:lumMod val="65000"/>
                    <a:lumOff val="35000"/>
                  </a:prstClr>
                </a:solidFill>
                <a:latin typeface="Abadi MT Condensed Light"/>
                <a:cs typeface="Abadi MT Condensed Light"/>
              </a:rPr>
              <a:t>Designing web applications so that they’re horizontally scalable is the preferred choice for cloud-based solutions. This is for two reasons:</a:t>
            </a:r>
          </a:p>
          <a:p>
            <a:pPr lvl="0">
              <a:spcBef>
                <a:spcPts val="1200"/>
              </a:spcBef>
            </a:pPr>
            <a:endParaRPr lang="en-US" sz="2300" i="1">
              <a:solidFill>
                <a:prstClr val="black">
                  <a:lumMod val="65000"/>
                  <a:lumOff val="35000"/>
                </a:prstClr>
              </a:solidFill>
              <a:latin typeface="Abadi MT Condensed Light"/>
              <a:cs typeface="Abadi MT Condensed Light"/>
            </a:endParaRPr>
          </a:p>
          <a:p>
            <a:pPr lvl="0">
              <a:spcBef>
                <a:spcPts val="1200"/>
              </a:spcBef>
            </a:pPr>
            <a:endParaRPr lang="en-US" sz="2300" i="1">
              <a:solidFill>
                <a:prstClr val="black">
                  <a:lumMod val="65000"/>
                  <a:lumOff val="35000"/>
                </a:prstClr>
              </a:solidFill>
              <a:latin typeface="Abadi MT Condensed Light"/>
              <a:cs typeface="Abadi MT Condensed Light"/>
            </a:endParaRPr>
          </a:p>
          <a:p>
            <a:pPr lvl="0">
              <a:spcBef>
                <a:spcPts val="1200"/>
              </a:spcBef>
            </a:pPr>
            <a:endParaRPr lang="en-US" sz="2300" i="1">
              <a:solidFill>
                <a:prstClr val="black">
                  <a:lumMod val="65000"/>
                  <a:lumOff val="35000"/>
                </a:prstClr>
              </a:solidFill>
              <a:latin typeface="Abadi MT Condensed Light"/>
              <a:cs typeface="Abadi MT Condensed Light"/>
            </a:endParaRPr>
          </a:p>
          <a:p>
            <a:pPr lvl="0">
              <a:spcBef>
                <a:spcPts val="1200"/>
              </a:spcBef>
            </a:pPr>
            <a:r>
              <a:rPr lang="en-US" sz="2300" i="1">
                <a:solidFill>
                  <a:prstClr val="black">
                    <a:lumMod val="65000"/>
                    <a:lumOff val="35000"/>
                  </a:prstClr>
                </a:solidFill>
                <a:latin typeface="Abadi MT Condensed Light"/>
                <a:cs typeface="Abadi MT Condensed Light"/>
              </a:rPr>
              <a:t>These advantages compensate the significant increase in complexity that need to be engineered to implement scalability.</a:t>
            </a:r>
          </a:p>
        </p:txBody>
      </p:sp>
      <p:grpSp>
        <p:nvGrpSpPr>
          <p:cNvPr id="24" name="Group 23"/>
          <p:cNvGrpSpPr/>
          <p:nvPr/>
        </p:nvGrpSpPr>
        <p:grpSpPr>
          <a:xfrm>
            <a:off x="1037163" y="3469454"/>
            <a:ext cx="8106837" cy="416704"/>
            <a:chOff x="897468" y="2388214"/>
            <a:chExt cx="8106837" cy="416704"/>
          </a:xfrm>
        </p:grpSpPr>
        <p:grpSp>
          <p:nvGrpSpPr>
            <p:cNvPr id="25" name="Group 24"/>
            <p:cNvGrpSpPr/>
            <p:nvPr/>
          </p:nvGrpSpPr>
          <p:grpSpPr>
            <a:xfrm>
              <a:off x="1006231" y="2395088"/>
              <a:ext cx="7998074" cy="409830"/>
              <a:chOff x="1006231" y="2570930"/>
              <a:chExt cx="7998074" cy="409830"/>
            </a:xfrm>
          </p:grpSpPr>
          <p:sp>
            <p:nvSpPr>
              <p:cNvPr id="28" name="Rectangle 27"/>
              <p:cNvSpPr/>
              <p:nvPr/>
            </p:nvSpPr>
            <p:spPr>
              <a:xfrm>
                <a:off x="1006231" y="2570930"/>
                <a:ext cx="7998074" cy="40983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655223" y="2602380"/>
                <a:ext cx="6413500"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POTENTIALLY INDEFINITE CAPACITY INCREASE</a:t>
                </a:r>
              </a:p>
            </p:txBody>
          </p:sp>
        </p:grpSp>
        <p:sp>
          <p:nvSpPr>
            <p:cNvPr id="26" name="Rectangle 25"/>
            <p:cNvSpPr/>
            <p:nvPr/>
          </p:nvSpPr>
          <p:spPr>
            <a:xfrm>
              <a:off x="897468" y="2388214"/>
              <a:ext cx="753521" cy="41670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2400"/>
            </a:p>
          </p:txBody>
        </p:sp>
      </p:grpSp>
      <p:grpSp>
        <p:nvGrpSpPr>
          <p:cNvPr id="30" name="Group 29"/>
          <p:cNvGrpSpPr/>
          <p:nvPr/>
        </p:nvGrpSpPr>
        <p:grpSpPr>
          <a:xfrm>
            <a:off x="1037150" y="4173854"/>
            <a:ext cx="8106850" cy="423516"/>
            <a:chOff x="1168399" y="3858871"/>
            <a:chExt cx="8106850" cy="423516"/>
          </a:xfrm>
        </p:grpSpPr>
        <p:grpSp>
          <p:nvGrpSpPr>
            <p:cNvPr id="31" name="Group 30"/>
            <p:cNvGrpSpPr/>
            <p:nvPr/>
          </p:nvGrpSpPr>
          <p:grpSpPr>
            <a:xfrm>
              <a:off x="1202267" y="3858871"/>
              <a:ext cx="8072982" cy="415049"/>
              <a:chOff x="1966612" y="3053241"/>
              <a:chExt cx="7566511" cy="667892"/>
            </a:xfrm>
          </p:grpSpPr>
          <p:sp>
            <p:nvSpPr>
              <p:cNvPr id="34" name="Rectangle 33"/>
              <p:cNvSpPr/>
              <p:nvPr/>
            </p:nvSpPr>
            <p:spPr>
              <a:xfrm>
                <a:off x="1966612" y="3053241"/>
                <a:ext cx="7566511" cy="66789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45405" y="3140908"/>
                <a:ext cx="6058443"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CONTINUOUS AVAILABILITY</a:t>
                </a:r>
              </a:p>
            </p:txBody>
          </p:sp>
        </p:grpSp>
        <p:sp>
          <p:nvSpPr>
            <p:cNvPr id="32" name="Rectangle 31"/>
            <p:cNvSpPr/>
            <p:nvPr/>
          </p:nvSpPr>
          <p:spPr>
            <a:xfrm>
              <a:off x="1168399" y="3858872"/>
              <a:ext cx="756139" cy="42351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371599"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p>
          </p:txBody>
        </p:sp>
      </p:grpSp>
    </p:spTree>
    <p:extLst>
      <p:ext uri="{BB962C8B-B14F-4D97-AF65-F5344CB8AC3E}">
        <p14:creationId xmlns:p14="http://schemas.microsoft.com/office/powerpoint/2010/main" val="264296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15663"/>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WEB APPLICATION PRIMER</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1415772"/>
          </a:xfrm>
          <a:prstGeom prst="rect">
            <a:avLst/>
          </a:prstGeom>
          <a:noFill/>
        </p:spPr>
        <p:txBody>
          <a:bodyPr wrap="square" rtlCol="0">
            <a:spAutoFit/>
          </a:bodyPr>
          <a:lstStyle/>
          <a:p>
            <a:r>
              <a:rPr lang="en-US" sz="3000">
                <a:latin typeface="Abadi MT Condensed Light"/>
                <a:cs typeface="Abadi MT Condensed Light"/>
              </a:rPr>
              <a:t>Communication over HTTP</a:t>
            </a:r>
            <a:endParaRPr lang="en-US" sz="2300" i="1">
              <a:solidFill>
                <a:prstClr val="black">
                  <a:lumMod val="65000"/>
                  <a:lumOff val="35000"/>
                </a:prstClr>
              </a:solidFill>
              <a:latin typeface="Abadi MT Condensed Light"/>
              <a:cs typeface="Abadi MT Condensed Light"/>
            </a:endParaRPr>
          </a:p>
          <a:p>
            <a:pPr lvl="0">
              <a:spcBef>
                <a:spcPts val="1200"/>
              </a:spcBef>
            </a:pPr>
            <a:r>
              <a:rPr lang="en-US" sz="2300" i="1">
                <a:solidFill>
                  <a:prstClr val="black">
                    <a:lumMod val="65000"/>
                    <a:lumOff val="35000"/>
                  </a:prstClr>
                </a:solidFill>
                <a:latin typeface="Abadi MT Condensed Light"/>
                <a:cs typeface="Abadi MT Condensed Light"/>
              </a:rPr>
              <a:t>HTTP, which is the protocol used to expose and consume web application and services, is stateless. </a:t>
            </a:r>
          </a:p>
        </p:txBody>
      </p:sp>
      <p:grpSp>
        <p:nvGrpSpPr>
          <p:cNvPr id="12" name="Group 11"/>
          <p:cNvGrpSpPr/>
          <p:nvPr/>
        </p:nvGrpSpPr>
        <p:grpSpPr>
          <a:xfrm>
            <a:off x="1948349" y="3139364"/>
            <a:ext cx="3630122" cy="1008809"/>
            <a:chOff x="1948349" y="3139364"/>
            <a:chExt cx="3630122" cy="1008809"/>
          </a:xfrm>
        </p:grpSpPr>
        <p:grpSp>
          <p:nvGrpSpPr>
            <p:cNvPr id="3" name="Group 2"/>
            <p:cNvGrpSpPr/>
            <p:nvPr/>
          </p:nvGrpSpPr>
          <p:grpSpPr>
            <a:xfrm>
              <a:off x="1948349" y="3214929"/>
              <a:ext cx="1122216" cy="646545"/>
              <a:chOff x="1948349" y="3282665"/>
              <a:chExt cx="1122216" cy="646545"/>
            </a:xfrm>
          </p:grpSpPr>
          <p:pic>
            <p:nvPicPr>
              <p:cNvPr id="22"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36" name="Rectangle 35"/>
            <p:cNvSpPr/>
            <p:nvPr/>
          </p:nvSpPr>
          <p:spPr>
            <a:xfrm>
              <a:off x="2035798" y="3871174"/>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37" name="Cloud 36"/>
            <p:cNvSpPr/>
            <p:nvPr/>
          </p:nvSpPr>
          <p:spPr>
            <a:xfrm>
              <a:off x="4553553" y="3450514"/>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8" name="Picture 37"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512" y="3139364"/>
              <a:ext cx="533400" cy="533400"/>
            </a:xfrm>
            <a:prstGeom prst="rect">
              <a:avLst/>
            </a:prstGeom>
          </p:spPr>
        </p:pic>
        <p:sp>
          <p:nvSpPr>
            <p:cNvPr id="39" name="Rectangle 38"/>
            <p:cNvSpPr/>
            <p:nvPr/>
          </p:nvSpPr>
          <p:spPr>
            <a:xfrm>
              <a:off x="4592734" y="3871174"/>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cxnSp>
          <p:nvCxnSpPr>
            <p:cNvPr id="8" name="Straight Arrow Connector 7"/>
            <p:cNvCxnSpPr/>
            <p:nvPr/>
          </p:nvCxnSpPr>
          <p:spPr>
            <a:xfrm>
              <a:off x="3225803" y="3462864"/>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963338" y="3185374"/>
              <a:ext cx="1727200" cy="26161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GET /index.html HTTP/1.1</a:t>
              </a:r>
            </a:p>
          </p:txBody>
        </p:sp>
        <p:cxnSp>
          <p:nvCxnSpPr>
            <p:cNvPr id="41" name="Straight Arrow Connector 40"/>
            <p:cNvCxnSpPr/>
            <p:nvPr/>
          </p:nvCxnSpPr>
          <p:spPr>
            <a:xfrm flipH="1" flipV="1">
              <a:off x="3217330" y="3615264"/>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954866" y="3634107"/>
              <a:ext cx="1727200" cy="26161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HTTP/1.1 2OO OK</a:t>
              </a:r>
            </a:p>
          </p:txBody>
        </p:sp>
      </p:grpSp>
      <p:grpSp>
        <p:nvGrpSpPr>
          <p:cNvPr id="13" name="Group 12"/>
          <p:cNvGrpSpPr/>
          <p:nvPr/>
        </p:nvGrpSpPr>
        <p:grpSpPr>
          <a:xfrm>
            <a:off x="1939876" y="4099804"/>
            <a:ext cx="3648123" cy="1123672"/>
            <a:chOff x="1939876" y="4099804"/>
            <a:chExt cx="3648123" cy="1123672"/>
          </a:xfrm>
        </p:grpSpPr>
        <p:grpSp>
          <p:nvGrpSpPr>
            <p:cNvPr id="43" name="Group 42"/>
            <p:cNvGrpSpPr/>
            <p:nvPr/>
          </p:nvGrpSpPr>
          <p:grpSpPr>
            <a:xfrm>
              <a:off x="1939876" y="4290232"/>
              <a:ext cx="1122216" cy="646545"/>
              <a:chOff x="1948349" y="3282665"/>
              <a:chExt cx="1122216" cy="646545"/>
            </a:xfrm>
          </p:grpSpPr>
          <p:pic>
            <p:nvPicPr>
              <p:cNvPr id="44"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4"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46" name="Rectangle 45"/>
            <p:cNvSpPr/>
            <p:nvPr/>
          </p:nvSpPr>
          <p:spPr>
            <a:xfrm>
              <a:off x="2027325" y="4946477"/>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48" name="Rectangle 47"/>
            <p:cNvSpPr/>
            <p:nvPr/>
          </p:nvSpPr>
          <p:spPr>
            <a:xfrm>
              <a:off x="4677398" y="4946477"/>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sp>
          <p:nvSpPr>
            <p:cNvPr id="49" name="Cloud 48"/>
            <p:cNvSpPr/>
            <p:nvPr/>
          </p:nvSpPr>
          <p:spPr>
            <a:xfrm>
              <a:off x="4562014" y="449194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0" name="Picture 49"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6973" y="4180799"/>
              <a:ext cx="533400" cy="533400"/>
            </a:xfrm>
            <a:prstGeom prst="rect">
              <a:avLst/>
            </a:prstGeom>
          </p:spPr>
        </p:pic>
        <p:cxnSp>
          <p:nvCxnSpPr>
            <p:cNvPr id="51" name="Straight Arrow Connector 50"/>
            <p:cNvCxnSpPr/>
            <p:nvPr/>
          </p:nvCxnSpPr>
          <p:spPr>
            <a:xfrm>
              <a:off x="3251197" y="4572035"/>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88732" y="4099804"/>
              <a:ext cx="1727200" cy="45397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GET /api/login HTTP/1.1</a:t>
              </a:r>
            </a:p>
            <a:p>
              <a:pPr algn="ctr">
                <a:spcAft>
                  <a:spcPts val="300"/>
                </a:spcAft>
              </a:pPr>
              <a:r>
                <a:rPr lang="en-AU" sz="1050" b="1" dirty="0">
                  <a:solidFill>
                    <a:schemeClr val="tx1">
                      <a:lumMod val="95000"/>
                      <a:lumOff val="5000"/>
                    </a:schemeClr>
                  </a:solidFill>
                  <a:latin typeface="Abadi MT Condensed Light"/>
                  <a:cs typeface="Abadi MT Condensed Light"/>
                </a:rPr>
                <a:t>Auth: Basic cfl334zvx0a==</a:t>
              </a:r>
            </a:p>
          </p:txBody>
        </p:sp>
        <p:cxnSp>
          <p:nvCxnSpPr>
            <p:cNvPr id="54" name="Straight Arrow Connector 53"/>
            <p:cNvCxnSpPr/>
            <p:nvPr/>
          </p:nvCxnSpPr>
          <p:spPr>
            <a:xfrm flipH="1" flipV="1">
              <a:off x="3242724" y="4724435"/>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980260" y="4743278"/>
              <a:ext cx="1727200" cy="45397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HTTP/1.1 2OO OK</a:t>
              </a:r>
            </a:p>
            <a:p>
              <a:pPr algn="ctr">
                <a:spcAft>
                  <a:spcPts val="300"/>
                </a:spcAft>
              </a:pPr>
              <a:r>
                <a:rPr lang="en-AU" sz="1050" b="1" dirty="0">
                  <a:solidFill>
                    <a:schemeClr val="tx1">
                      <a:lumMod val="95000"/>
                      <a:lumOff val="5000"/>
                    </a:schemeClr>
                  </a:solidFill>
                  <a:latin typeface="Abadi MT Condensed Light"/>
                  <a:cs typeface="Abadi MT Condensed Light"/>
                </a:rPr>
                <a:t>Auth: 3422bc09de43f</a:t>
              </a:r>
            </a:p>
          </p:txBody>
        </p:sp>
      </p:grpSp>
      <p:grpSp>
        <p:nvGrpSpPr>
          <p:cNvPr id="14" name="Group 13"/>
          <p:cNvGrpSpPr/>
          <p:nvPr/>
        </p:nvGrpSpPr>
        <p:grpSpPr>
          <a:xfrm>
            <a:off x="1990672" y="5335980"/>
            <a:ext cx="3648123" cy="1072870"/>
            <a:chOff x="1990672" y="5335980"/>
            <a:chExt cx="3648123" cy="1072870"/>
          </a:xfrm>
        </p:grpSpPr>
        <p:grpSp>
          <p:nvGrpSpPr>
            <p:cNvPr id="59" name="Group 58"/>
            <p:cNvGrpSpPr/>
            <p:nvPr/>
          </p:nvGrpSpPr>
          <p:grpSpPr>
            <a:xfrm>
              <a:off x="1990672" y="5475606"/>
              <a:ext cx="1122216" cy="646545"/>
              <a:chOff x="1948349" y="3282665"/>
              <a:chExt cx="1122216" cy="646545"/>
            </a:xfrm>
          </p:grpSpPr>
          <p:pic>
            <p:nvPicPr>
              <p:cNvPr id="60"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60"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62" name="Rectangle 61"/>
            <p:cNvSpPr/>
            <p:nvPr/>
          </p:nvSpPr>
          <p:spPr>
            <a:xfrm>
              <a:off x="2078121" y="6131851"/>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63" name="Rectangle 62"/>
            <p:cNvSpPr/>
            <p:nvPr/>
          </p:nvSpPr>
          <p:spPr>
            <a:xfrm>
              <a:off x="4728194" y="6131851"/>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sp>
          <p:nvSpPr>
            <p:cNvPr id="64" name="Cloud 63"/>
            <p:cNvSpPr/>
            <p:nvPr/>
          </p:nvSpPr>
          <p:spPr>
            <a:xfrm>
              <a:off x="4612810" y="5677323"/>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5" name="Picture 64"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7769" y="5366173"/>
              <a:ext cx="533400" cy="533400"/>
            </a:xfrm>
            <a:prstGeom prst="rect">
              <a:avLst/>
            </a:prstGeom>
          </p:spPr>
        </p:pic>
        <p:cxnSp>
          <p:nvCxnSpPr>
            <p:cNvPr id="66" name="Straight Arrow Connector 65"/>
            <p:cNvCxnSpPr/>
            <p:nvPr/>
          </p:nvCxnSpPr>
          <p:spPr>
            <a:xfrm>
              <a:off x="3301993" y="5757409"/>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3039528" y="5335980"/>
              <a:ext cx="1727200" cy="45397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GET /api/logout HTTP/1.1</a:t>
              </a:r>
            </a:p>
            <a:p>
              <a:pPr algn="ctr">
                <a:spcAft>
                  <a:spcPts val="300"/>
                </a:spcAft>
              </a:pPr>
              <a:r>
                <a:rPr lang="en-AU" sz="1050" b="1" dirty="0">
                  <a:solidFill>
                    <a:schemeClr val="tx1">
                      <a:lumMod val="95000"/>
                      <a:lumOff val="5000"/>
                    </a:schemeClr>
                  </a:solidFill>
                  <a:latin typeface="Abadi MT Condensed Light"/>
                  <a:cs typeface="Abadi MT Condensed Light"/>
                </a:rPr>
                <a:t>Auth: 3422bc09de43f</a:t>
              </a:r>
            </a:p>
          </p:txBody>
        </p:sp>
        <p:cxnSp>
          <p:nvCxnSpPr>
            <p:cNvPr id="68" name="Straight Arrow Connector 67"/>
            <p:cNvCxnSpPr/>
            <p:nvPr/>
          </p:nvCxnSpPr>
          <p:spPr>
            <a:xfrm flipH="1" flipV="1">
              <a:off x="3293520" y="5909809"/>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031056" y="5928652"/>
              <a:ext cx="1727200" cy="26161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HTTP/1.1 2OO OK</a:t>
              </a:r>
            </a:p>
          </p:txBody>
        </p:sp>
      </p:grpSp>
      <p:grpSp>
        <p:nvGrpSpPr>
          <p:cNvPr id="11" name="Group 10"/>
          <p:cNvGrpSpPr/>
          <p:nvPr/>
        </p:nvGrpSpPr>
        <p:grpSpPr>
          <a:xfrm>
            <a:off x="5892800" y="3190240"/>
            <a:ext cx="3259667" cy="2880357"/>
            <a:chOff x="5892800" y="3190240"/>
            <a:chExt cx="3259667" cy="2880357"/>
          </a:xfrm>
        </p:grpSpPr>
        <p:sp>
          <p:nvSpPr>
            <p:cNvPr id="70" name="Rectangle 69"/>
            <p:cNvSpPr/>
            <p:nvPr/>
          </p:nvSpPr>
          <p:spPr>
            <a:xfrm>
              <a:off x="5892800" y="3190240"/>
              <a:ext cx="3259667" cy="288035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ight Bul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586" y="3308773"/>
              <a:ext cx="584200" cy="584200"/>
            </a:xfrm>
            <a:prstGeom prst="rect">
              <a:avLst/>
            </a:prstGeom>
          </p:spPr>
        </p:pic>
        <p:sp>
          <p:nvSpPr>
            <p:cNvPr id="71" name="Rectangle 70"/>
            <p:cNvSpPr/>
            <p:nvPr/>
          </p:nvSpPr>
          <p:spPr>
            <a:xfrm>
              <a:off x="6410960" y="3311436"/>
              <a:ext cx="2733040" cy="2308324"/>
            </a:xfrm>
            <a:prstGeom prst="rect">
              <a:avLst/>
            </a:prstGeom>
          </p:spPr>
          <p:txBody>
            <a:bodyPr wrap="square">
              <a:spAutoFit/>
            </a:bodyPr>
            <a:lstStyle/>
            <a:p>
              <a:r>
                <a:rPr lang="en-US">
                  <a:latin typeface="Abadi MT Condensed Light"/>
                  <a:cs typeface="Abadi MT Condensed Light"/>
                </a:rPr>
                <a:t>This implies that from a protocol perspective the three requests on the side are completely unrelated from each other.</a:t>
              </a:r>
            </a:p>
            <a:p>
              <a:endParaRPr lang="en-US">
                <a:latin typeface="Abadi MT Condensed Light"/>
                <a:cs typeface="Abadi MT Condensed Light"/>
              </a:endParaRPr>
            </a:p>
            <a:p>
              <a:r>
                <a:rPr lang="en-US">
                  <a:latin typeface="Abadi MT Condensed Light"/>
                  <a:cs typeface="Abadi MT Condensed Light"/>
                </a:rPr>
                <a:t>The protocol itself is unaware that there is a dialogue between the client and the server.</a:t>
              </a:r>
            </a:p>
          </p:txBody>
        </p:sp>
      </p:grpSp>
    </p:spTree>
    <p:extLst>
      <p:ext uri="{BB962C8B-B14F-4D97-AF65-F5344CB8AC3E}">
        <p14:creationId xmlns:p14="http://schemas.microsoft.com/office/powerpoint/2010/main" val="1336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p:tgtEl>
                                          <p:spTgt spid="11"/>
                                        </p:tgtEl>
                                        <p:attrNameLst>
                                          <p:attrName>ppt_x</p:attrName>
                                        </p:attrNameLst>
                                      </p:cBhvr>
                                      <p:tavLst>
                                        <p:tav tm="0">
                                          <p:val>
                                            <p:strVal val="#ppt_x+#ppt_w*1.125000"/>
                                          </p:val>
                                        </p:tav>
                                        <p:tav tm="100000">
                                          <p:val>
                                            <p:strVal val="#ppt_x"/>
                                          </p:val>
                                        </p:tav>
                                      </p:tavLst>
                                    </p:anim>
                                    <p:animEffect transition="in" filter="wipe(left)">
                                      <p:cBhvr>
                                        <p:cTn id="15" dur="500"/>
                                        <p:tgtEl>
                                          <p:spTgt spid="1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15663"/>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WEB APPLICATION PRIMER</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1744067"/>
          </a:xfrm>
          <a:prstGeom prst="rect">
            <a:avLst/>
          </a:prstGeom>
          <a:noFill/>
        </p:spPr>
        <p:txBody>
          <a:bodyPr wrap="square" rtlCol="0">
            <a:spAutoFit/>
          </a:bodyPr>
          <a:lstStyle/>
          <a:p>
            <a:r>
              <a:rPr lang="en-US" sz="3000">
                <a:latin typeface="Abadi MT Condensed Light"/>
                <a:cs typeface="Abadi MT Condensed Light"/>
              </a:rPr>
              <a:t>Communication over HTTP</a:t>
            </a:r>
            <a:endParaRPr lang="en-US" sz="2300" i="1">
              <a:solidFill>
                <a:prstClr val="black">
                  <a:lumMod val="65000"/>
                  <a:lumOff val="35000"/>
                </a:prstClr>
              </a:solidFill>
              <a:latin typeface="Abadi MT Condensed Light"/>
              <a:cs typeface="Abadi MT Condensed Light"/>
            </a:endParaRPr>
          </a:p>
          <a:p>
            <a:pPr lvl="0">
              <a:spcBef>
                <a:spcPts val="1000"/>
              </a:spcBef>
            </a:pPr>
            <a:r>
              <a:rPr lang="en-US" sz="2300" i="1">
                <a:solidFill>
                  <a:prstClr val="black">
                    <a:lumMod val="65000"/>
                    <a:lumOff val="35000"/>
                  </a:prstClr>
                </a:solidFill>
                <a:latin typeface="Abadi MT Condensed Light"/>
                <a:cs typeface="Abadi MT Condensed Light"/>
              </a:rPr>
              <a:t>The user experience of a web application suggests instead that the browser or the web applications are having a dialog and the latter remembers the previous messages exchanges.</a:t>
            </a:r>
          </a:p>
        </p:txBody>
      </p:sp>
      <p:grpSp>
        <p:nvGrpSpPr>
          <p:cNvPr id="12" name="Group 11"/>
          <p:cNvGrpSpPr/>
          <p:nvPr/>
        </p:nvGrpSpPr>
        <p:grpSpPr>
          <a:xfrm>
            <a:off x="1948349" y="3322244"/>
            <a:ext cx="3630122" cy="1008809"/>
            <a:chOff x="1948349" y="3139364"/>
            <a:chExt cx="3630122" cy="1008809"/>
          </a:xfrm>
        </p:grpSpPr>
        <p:grpSp>
          <p:nvGrpSpPr>
            <p:cNvPr id="3" name="Group 2"/>
            <p:cNvGrpSpPr/>
            <p:nvPr/>
          </p:nvGrpSpPr>
          <p:grpSpPr>
            <a:xfrm>
              <a:off x="1948349" y="3214929"/>
              <a:ext cx="1122216" cy="646545"/>
              <a:chOff x="1948349" y="3282665"/>
              <a:chExt cx="1122216" cy="646545"/>
            </a:xfrm>
          </p:grpSpPr>
          <p:pic>
            <p:nvPicPr>
              <p:cNvPr id="22"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36" name="Rectangle 35"/>
            <p:cNvSpPr/>
            <p:nvPr/>
          </p:nvSpPr>
          <p:spPr>
            <a:xfrm>
              <a:off x="2035798" y="3871174"/>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37" name="Cloud 36"/>
            <p:cNvSpPr/>
            <p:nvPr/>
          </p:nvSpPr>
          <p:spPr>
            <a:xfrm>
              <a:off x="4553553" y="3450514"/>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8" name="Picture 37"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8512" y="3139364"/>
              <a:ext cx="533400" cy="533400"/>
            </a:xfrm>
            <a:prstGeom prst="rect">
              <a:avLst/>
            </a:prstGeom>
          </p:spPr>
        </p:pic>
        <p:sp>
          <p:nvSpPr>
            <p:cNvPr id="39" name="Rectangle 38"/>
            <p:cNvSpPr/>
            <p:nvPr/>
          </p:nvSpPr>
          <p:spPr>
            <a:xfrm>
              <a:off x="4592734" y="3871174"/>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cxnSp>
          <p:nvCxnSpPr>
            <p:cNvPr id="8" name="Straight Arrow Connector 7"/>
            <p:cNvCxnSpPr/>
            <p:nvPr/>
          </p:nvCxnSpPr>
          <p:spPr>
            <a:xfrm>
              <a:off x="3225803" y="3462864"/>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963338" y="3185374"/>
              <a:ext cx="1727200" cy="26161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Hello….</a:t>
              </a:r>
            </a:p>
          </p:txBody>
        </p:sp>
        <p:cxnSp>
          <p:nvCxnSpPr>
            <p:cNvPr id="41" name="Straight Arrow Connector 40"/>
            <p:cNvCxnSpPr/>
            <p:nvPr/>
          </p:nvCxnSpPr>
          <p:spPr>
            <a:xfrm flipH="1" flipV="1">
              <a:off x="3217330" y="3615264"/>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954866" y="3634107"/>
              <a:ext cx="1727200" cy="261610"/>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Here is the index page</a:t>
              </a:r>
            </a:p>
          </p:txBody>
        </p:sp>
      </p:grpSp>
      <p:grpSp>
        <p:nvGrpSpPr>
          <p:cNvPr id="13" name="Group 12"/>
          <p:cNvGrpSpPr/>
          <p:nvPr/>
        </p:nvGrpSpPr>
        <p:grpSpPr>
          <a:xfrm>
            <a:off x="1939876" y="4282684"/>
            <a:ext cx="3648123" cy="1062712"/>
            <a:chOff x="1939876" y="4160764"/>
            <a:chExt cx="3648123" cy="1062712"/>
          </a:xfrm>
        </p:grpSpPr>
        <p:grpSp>
          <p:nvGrpSpPr>
            <p:cNvPr id="43" name="Group 42"/>
            <p:cNvGrpSpPr/>
            <p:nvPr/>
          </p:nvGrpSpPr>
          <p:grpSpPr>
            <a:xfrm>
              <a:off x="1939876" y="4290232"/>
              <a:ext cx="1122216" cy="646545"/>
              <a:chOff x="1948349" y="3282665"/>
              <a:chExt cx="1122216" cy="646545"/>
            </a:xfrm>
          </p:grpSpPr>
          <p:pic>
            <p:nvPicPr>
              <p:cNvPr id="44"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44"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46" name="Rectangle 45"/>
            <p:cNvSpPr/>
            <p:nvPr/>
          </p:nvSpPr>
          <p:spPr>
            <a:xfrm>
              <a:off x="2027325" y="4946477"/>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48" name="Rectangle 47"/>
            <p:cNvSpPr/>
            <p:nvPr/>
          </p:nvSpPr>
          <p:spPr>
            <a:xfrm>
              <a:off x="4677398" y="4946477"/>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sp>
          <p:nvSpPr>
            <p:cNvPr id="49" name="Cloud 48"/>
            <p:cNvSpPr/>
            <p:nvPr/>
          </p:nvSpPr>
          <p:spPr>
            <a:xfrm>
              <a:off x="4562014" y="449194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0" name="Picture 49"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613" y="4231599"/>
              <a:ext cx="533400" cy="533400"/>
            </a:xfrm>
            <a:prstGeom prst="rect">
              <a:avLst/>
            </a:prstGeom>
          </p:spPr>
        </p:pic>
        <p:cxnSp>
          <p:nvCxnSpPr>
            <p:cNvPr id="51" name="Straight Arrow Connector 50"/>
            <p:cNvCxnSpPr/>
            <p:nvPr/>
          </p:nvCxnSpPr>
          <p:spPr>
            <a:xfrm>
              <a:off x="3251197" y="4572035"/>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202092" y="4160764"/>
              <a:ext cx="1136228" cy="415498"/>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I want to login, here are my credentials</a:t>
              </a:r>
            </a:p>
          </p:txBody>
        </p:sp>
        <p:cxnSp>
          <p:nvCxnSpPr>
            <p:cNvPr id="54" name="Straight Arrow Connector 53"/>
            <p:cNvCxnSpPr/>
            <p:nvPr/>
          </p:nvCxnSpPr>
          <p:spPr>
            <a:xfrm flipH="1" flipV="1">
              <a:off x="3242724" y="4724435"/>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305380" y="4733118"/>
              <a:ext cx="1022780" cy="415498"/>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Hi Alice, here is your profile page</a:t>
              </a:r>
            </a:p>
          </p:txBody>
        </p:sp>
      </p:grpSp>
      <p:grpSp>
        <p:nvGrpSpPr>
          <p:cNvPr id="14" name="Group 13"/>
          <p:cNvGrpSpPr/>
          <p:nvPr/>
        </p:nvGrpSpPr>
        <p:grpSpPr>
          <a:xfrm>
            <a:off x="1990672" y="5467773"/>
            <a:ext cx="3648123" cy="981717"/>
            <a:chOff x="1990672" y="5427133"/>
            <a:chExt cx="3648123" cy="981717"/>
          </a:xfrm>
        </p:grpSpPr>
        <p:grpSp>
          <p:nvGrpSpPr>
            <p:cNvPr id="59" name="Group 58"/>
            <p:cNvGrpSpPr/>
            <p:nvPr/>
          </p:nvGrpSpPr>
          <p:grpSpPr>
            <a:xfrm>
              <a:off x="1990672" y="5475606"/>
              <a:ext cx="1122216" cy="646545"/>
              <a:chOff x="1948349" y="3282665"/>
              <a:chExt cx="1122216" cy="646545"/>
            </a:xfrm>
          </p:grpSpPr>
          <p:pic>
            <p:nvPicPr>
              <p:cNvPr id="60"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60"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62" name="Rectangle 61"/>
            <p:cNvSpPr/>
            <p:nvPr/>
          </p:nvSpPr>
          <p:spPr>
            <a:xfrm>
              <a:off x="2078121" y="6131851"/>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sp>
          <p:nvSpPr>
            <p:cNvPr id="63" name="Rectangle 62"/>
            <p:cNvSpPr/>
            <p:nvPr/>
          </p:nvSpPr>
          <p:spPr>
            <a:xfrm>
              <a:off x="4728194" y="6131851"/>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SERVER</a:t>
              </a:r>
            </a:p>
          </p:txBody>
        </p:sp>
        <p:sp>
          <p:nvSpPr>
            <p:cNvPr id="64" name="Cloud 63"/>
            <p:cNvSpPr/>
            <p:nvPr/>
          </p:nvSpPr>
          <p:spPr>
            <a:xfrm>
              <a:off x="4612810" y="5677323"/>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5" name="Picture 64"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729" y="5427133"/>
              <a:ext cx="533400" cy="533400"/>
            </a:xfrm>
            <a:prstGeom prst="rect">
              <a:avLst/>
            </a:prstGeom>
          </p:spPr>
        </p:pic>
        <p:cxnSp>
          <p:nvCxnSpPr>
            <p:cNvPr id="66" name="Straight Arrow Connector 65"/>
            <p:cNvCxnSpPr/>
            <p:nvPr/>
          </p:nvCxnSpPr>
          <p:spPr>
            <a:xfrm>
              <a:off x="3301993" y="5757409"/>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3039528" y="5498540"/>
              <a:ext cx="1727200" cy="253916"/>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I am logging off, bye bye..</a:t>
              </a:r>
            </a:p>
          </p:txBody>
        </p:sp>
        <p:cxnSp>
          <p:nvCxnSpPr>
            <p:cNvPr id="68" name="Straight Arrow Connector 67"/>
            <p:cNvCxnSpPr/>
            <p:nvPr/>
          </p:nvCxnSpPr>
          <p:spPr>
            <a:xfrm flipH="1" flipV="1">
              <a:off x="3293520" y="5909809"/>
              <a:ext cx="1236133" cy="0"/>
            </a:xfrm>
            <a:prstGeom prst="straightConnector1">
              <a:avLst/>
            </a:prstGeom>
            <a:ln w="3175" cmpd="sng">
              <a:solidFill>
                <a:schemeClr val="tx2">
                  <a:lumMod val="50000"/>
                </a:schemeClr>
              </a:solidFill>
              <a:tailEnd type="stealth" w="med" len="med"/>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244416" y="5918492"/>
              <a:ext cx="1317424" cy="415498"/>
            </a:xfrm>
            <a:prstGeom prst="rect">
              <a:avLst/>
            </a:prstGeom>
          </p:spPr>
          <p:txBody>
            <a:bodyPr wrap="square">
              <a:spAutoFit/>
            </a:bodyPr>
            <a:lstStyle/>
            <a:p>
              <a:pPr algn="ctr">
                <a:spcBef>
                  <a:spcPts val="300"/>
                </a:spcBef>
                <a:spcAft>
                  <a:spcPts val="300"/>
                </a:spcAft>
              </a:pPr>
              <a:r>
                <a:rPr lang="en-AU" sz="1050" b="1" dirty="0">
                  <a:solidFill>
                    <a:schemeClr val="tx1">
                      <a:lumMod val="95000"/>
                      <a:lumOff val="5000"/>
                    </a:schemeClr>
                  </a:solidFill>
                  <a:latin typeface="Abadi MT Condensed Light"/>
                  <a:cs typeface="Abadi MT Condensed Light"/>
                </a:rPr>
                <a:t>Hi Alice, is you again, here is the index page.</a:t>
              </a:r>
            </a:p>
          </p:txBody>
        </p:sp>
      </p:grpSp>
      <p:grpSp>
        <p:nvGrpSpPr>
          <p:cNvPr id="11" name="Group 10"/>
          <p:cNvGrpSpPr/>
          <p:nvPr/>
        </p:nvGrpSpPr>
        <p:grpSpPr>
          <a:xfrm>
            <a:off x="5892800" y="3352801"/>
            <a:ext cx="3259667" cy="2926080"/>
            <a:chOff x="5892800" y="3190241"/>
            <a:chExt cx="3259667" cy="2926080"/>
          </a:xfrm>
        </p:grpSpPr>
        <p:sp>
          <p:nvSpPr>
            <p:cNvPr id="70" name="Rectangle 69"/>
            <p:cNvSpPr/>
            <p:nvPr/>
          </p:nvSpPr>
          <p:spPr>
            <a:xfrm>
              <a:off x="5892800" y="3190241"/>
              <a:ext cx="3259667" cy="292608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ight Bul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586" y="3308773"/>
              <a:ext cx="584200" cy="584200"/>
            </a:xfrm>
            <a:prstGeom prst="rect">
              <a:avLst/>
            </a:prstGeom>
          </p:spPr>
        </p:pic>
        <p:sp>
          <p:nvSpPr>
            <p:cNvPr id="71" name="Rectangle 70"/>
            <p:cNvSpPr/>
            <p:nvPr/>
          </p:nvSpPr>
          <p:spPr>
            <a:xfrm>
              <a:off x="6410960" y="3311436"/>
              <a:ext cx="2733040" cy="2739212"/>
            </a:xfrm>
            <a:prstGeom prst="rect">
              <a:avLst/>
            </a:prstGeom>
          </p:spPr>
          <p:txBody>
            <a:bodyPr wrap="square">
              <a:spAutoFit/>
            </a:bodyPr>
            <a:lstStyle/>
            <a:p>
              <a:r>
                <a:rPr lang="en-US">
                  <a:latin typeface="Abadi MT Condensed Light"/>
                  <a:cs typeface="Abadi MT Condensed Light"/>
                </a:rPr>
                <a:t>This implies that web application implement, by some technique, state management.</a:t>
              </a:r>
            </a:p>
            <a:p>
              <a:endParaRPr lang="en-US" sz="1200">
                <a:latin typeface="Abadi MT Condensed Light"/>
                <a:cs typeface="Abadi MT Condensed Light"/>
              </a:endParaRPr>
            </a:p>
            <a:p>
              <a:r>
                <a:rPr lang="en-US">
                  <a:latin typeface="Abadi MT Condensed Light"/>
                  <a:cs typeface="Abadi MT Condensed Light"/>
                </a:rPr>
                <a:t>This can be achieved with different methods: cookies or server side sessions.</a:t>
              </a:r>
            </a:p>
            <a:p>
              <a:endParaRPr lang="en-US" sz="1200">
                <a:latin typeface="Abadi MT Condensed Light"/>
                <a:cs typeface="Abadi MT Condensed Light"/>
              </a:endParaRPr>
            </a:p>
            <a:p>
              <a:r>
                <a:rPr lang="en-US">
                  <a:latin typeface="Abadi MT Condensed Light"/>
                  <a:cs typeface="Abadi MT Condensed Light"/>
                </a:rPr>
                <a:t>Modern web frameworks support state management, in some way.</a:t>
              </a:r>
            </a:p>
          </p:txBody>
        </p:sp>
      </p:grpSp>
      <p:sp>
        <p:nvSpPr>
          <p:cNvPr id="7" name="Freeform 6"/>
          <p:cNvSpPr/>
          <p:nvPr/>
        </p:nvSpPr>
        <p:spPr>
          <a:xfrm>
            <a:off x="2367280" y="3535254"/>
            <a:ext cx="2753586" cy="2398186"/>
          </a:xfrm>
          <a:custGeom>
            <a:avLst/>
            <a:gdLst>
              <a:gd name="connsiteX0" fmla="*/ 0 w 2753586"/>
              <a:gd name="connsiteY0" fmla="*/ 203626 h 2398186"/>
              <a:gd name="connsiteX1" fmla="*/ 447040 w 2753586"/>
              <a:gd name="connsiteY1" fmla="*/ 10586 h 2398186"/>
              <a:gd name="connsiteX2" fmla="*/ 1198880 w 2753586"/>
              <a:gd name="connsiteY2" fmla="*/ 71546 h 2398186"/>
              <a:gd name="connsiteX3" fmla="*/ 2397760 w 2753586"/>
              <a:gd name="connsiteY3" fmla="*/ 426 h 2398186"/>
              <a:gd name="connsiteX4" fmla="*/ 2753360 w 2753586"/>
              <a:gd name="connsiteY4" fmla="*/ 112186 h 2398186"/>
              <a:gd name="connsiteX5" fmla="*/ 2428240 w 2753586"/>
              <a:gd name="connsiteY5" fmla="*/ 305226 h 2398186"/>
              <a:gd name="connsiteX6" fmla="*/ 1249680 w 2753586"/>
              <a:gd name="connsiteY6" fmla="*/ 305226 h 2398186"/>
              <a:gd name="connsiteX7" fmla="*/ 457200 w 2753586"/>
              <a:gd name="connsiteY7" fmla="*/ 223946 h 2398186"/>
              <a:gd name="connsiteX8" fmla="*/ 274320 w 2753586"/>
              <a:gd name="connsiteY8" fmla="*/ 904666 h 2398186"/>
              <a:gd name="connsiteX9" fmla="*/ 690880 w 2753586"/>
              <a:gd name="connsiteY9" fmla="*/ 1148506 h 2398186"/>
              <a:gd name="connsiteX10" fmla="*/ 1513840 w 2753586"/>
              <a:gd name="connsiteY10" fmla="*/ 1006266 h 2398186"/>
              <a:gd name="connsiteX11" fmla="*/ 2357120 w 2753586"/>
              <a:gd name="connsiteY11" fmla="*/ 1046906 h 2398186"/>
              <a:gd name="connsiteX12" fmla="*/ 2682240 w 2753586"/>
              <a:gd name="connsiteY12" fmla="*/ 1148506 h 2398186"/>
              <a:gd name="connsiteX13" fmla="*/ 2692400 w 2753586"/>
              <a:gd name="connsiteY13" fmla="*/ 1341546 h 2398186"/>
              <a:gd name="connsiteX14" fmla="*/ 2214880 w 2753586"/>
              <a:gd name="connsiteY14" fmla="*/ 1382186 h 2398186"/>
              <a:gd name="connsiteX15" fmla="*/ 1381760 w 2753586"/>
              <a:gd name="connsiteY15" fmla="*/ 1361866 h 2398186"/>
              <a:gd name="connsiteX16" fmla="*/ 538480 w 2753586"/>
              <a:gd name="connsiteY16" fmla="*/ 1270426 h 2398186"/>
              <a:gd name="connsiteX17" fmla="*/ 386080 w 2753586"/>
              <a:gd name="connsiteY17" fmla="*/ 1991786 h 2398186"/>
              <a:gd name="connsiteX18" fmla="*/ 508000 w 2753586"/>
              <a:gd name="connsiteY18" fmla="*/ 2235626 h 2398186"/>
              <a:gd name="connsiteX19" fmla="*/ 660400 w 2753586"/>
              <a:gd name="connsiteY19" fmla="*/ 2316906 h 2398186"/>
              <a:gd name="connsiteX20" fmla="*/ 833120 w 2753586"/>
              <a:gd name="connsiteY20" fmla="*/ 2347386 h 2398186"/>
              <a:gd name="connsiteX21" fmla="*/ 1320800 w 2753586"/>
              <a:gd name="connsiteY21" fmla="*/ 2276266 h 2398186"/>
              <a:gd name="connsiteX22" fmla="*/ 2113280 w 2753586"/>
              <a:gd name="connsiteY22" fmla="*/ 2286426 h 2398186"/>
              <a:gd name="connsiteX23" fmla="*/ 2702560 w 2753586"/>
              <a:gd name="connsiteY23" fmla="*/ 2398186 h 23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3586" h="2398186">
                <a:moveTo>
                  <a:pt x="0" y="203626"/>
                </a:moveTo>
                <a:cubicBezTo>
                  <a:pt x="123613" y="118112"/>
                  <a:pt x="247227" y="32599"/>
                  <a:pt x="447040" y="10586"/>
                </a:cubicBezTo>
                <a:cubicBezTo>
                  <a:pt x="646853" y="-11427"/>
                  <a:pt x="873760" y="73239"/>
                  <a:pt x="1198880" y="71546"/>
                </a:cubicBezTo>
                <a:cubicBezTo>
                  <a:pt x="1524000" y="69853"/>
                  <a:pt x="2138680" y="-6347"/>
                  <a:pt x="2397760" y="426"/>
                </a:cubicBezTo>
                <a:cubicBezTo>
                  <a:pt x="2656840" y="7199"/>
                  <a:pt x="2748280" y="61386"/>
                  <a:pt x="2753360" y="112186"/>
                </a:cubicBezTo>
                <a:cubicBezTo>
                  <a:pt x="2758440" y="162986"/>
                  <a:pt x="2678853" y="273053"/>
                  <a:pt x="2428240" y="305226"/>
                </a:cubicBezTo>
                <a:cubicBezTo>
                  <a:pt x="2177627" y="337399"/>
                  <a:pt x="1578187" y="318773"/>
                  <a:pt x="1249680" y="305226"/>
                </a:cubicBezTo>
                <a:cubicBezTo>
                  <a:pt x="921173" y="291679"/>
                  <a:pt x="619760" y="124039"/>
                  <a:pt x="457200" y="223946"/>
                </a:cubicBezTo>
                <a:cubicBezTo>
                  <a:pt x="294640" y="323853"/>
                  <a:pt x="235373" y="750573"/>
                  <a:pt x="274320" y="904666"/>
                </a:cubicBezTo>
                <a:cubicBezTo>
                  <a:pt x="313267" y="1058759"/>
                  <a:pt x="484293" y="1131573"/>
                  <a:pt x="690880" y="1148506"/>
                </a:cubicBezTo>
                <a:cubicBezTo>
                  <a:pt x="897467" y="1165439"/>
                  <a:pt x="1236133" y="1023199"/>
                  <a:pt x="1513840" y="1006266"/>
                </a:cubicBezTo>
                <a:cubicBezTo>
                  <a:pt x="1791547" y="989333"/>
                  <a:pt x="2162387" y="1023199"/>
                  <a:pt x="2357120" y="1046906"/>
                </a:cubicBezTo>
                <a:cubicBezTo>
                  <a:pt x="2551853" y="1070613"/>
                  <a:pt x="2626360" y="1099399"/>
                  <a:pt x="2682240" y="1148506"/>
                </a:cubicBezTo>
                <a:cubicBezTo>
                  <a:pt x="2738120" y="1197613"/>
                  <a:pt x="2770293" y="1302599"/>
                  <a:pt x="2692400" y="1341546"/>
                </a:cubicBezTo>
                <a:cubicBezTo>
                  <a:pt x="2614507" y="1380493"/>
                  <a:pt x="2214880" y="1382186"/>
                  <a:pt x="2214880" y="1382186"/>
                </a:cubicBezTo>
                <a:cubicBezTo>
                  <a:pt x="1996440" y="1385573"/>
                  <a:pt x="1661160" y="1380493"/>
                  <a:pt x="1381760" y="1361866"/>
                </a:cubicBezTo>
                <a:cubicBezTo>
                  <a:pt x="1102360" y="1343239"/>
                  <a:pt x="704427" y="1165439"/>
                  <a:pt x="538480" y="1270426"/>
                </a:cubicBezTo>
                <a:cubicBezTo>
                  <a:pt x="372533" y="1375413"/>
                  <a:pt x="391160" y="1830919"/>
                  <a:pt x="386080" y="1991786"/>
                </a:cubicBezTo>
                <a:cubicBezTo>
                  <a:pt x="381000" y="2152653"/>
                  <a:pt x="462280" y="2181439"/>
                  <a:pt x="508000" y="2235626"/>
                </a:cubicBezTo>
                <a:cubicBezTo>
                  <a:pt x="553720" y="2289813"/>
                  <a:pt x="606213" y="2298279"/>
                  <a:pt x="660400" y="2316906"/>
                </a:cubicBezTo>
                <a:cubicBezTo>
                  <a:pt x="714587" y="2335533"/>
                  <a:pt x="723053" y="2354159"/>
                  <a:pt x="833120" y="2347386"/>
                </a:cubicBezTo>
                <a:cubicBezTo>
                  <a:pt x="943187" y="2340613"/>
                  <a:pt x="1107440" y="2286426"/>
                  <a:pt x="1320800" y="2276266"/>
                </a:cubicBezTo>
                <a:cubicBezTo>
                  <a:pt x="1534160" y="2266106"/>
                  <a:pt x="1882987" y="2266106"/>
                  <a:pt x="2113280" y="2286426"/>
                </a:cubicBezTo>
                <a:cubicBezTo>
                  <a:pt x="2343573" y="2306746"/>
                  <a:pt x="2702560" y="2398186"/>
                  <a:pt x="2702560" y="2398186"/>
                </a:cubicBezTo>
              </a:path>
            </a:pathLst>
          </a:custGeom>
          <a:ln w="28575" cmpd="sng">
            <a:solidFill>
              <a:schemeClr val="accent2">
                <a:lumMod val="75000"/>
                <a:alpha val="50000"/>
              </a:schemeClr>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263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p:tgtEl>
                                          <p:spTgt spid="11"/>
                                        </p:tgtEl>
                                        <p:attrNameLst>
                                          <p:attrName>ppt_x</p:attrName>
                                        </p:attrNameLst>
                                      </p:cBhvr>
                                      <p:tavLst>
                                        <p:tav tm="0">
                                          <p:val>
                                            <p:strVal val="#ppt_x+#ppt_w*1.125000"/>
                                          </p:val>
                                        </p:tav>
                                        <p:tav tm="100000">
                                          <p:val>
                                            <p:strVal val="#ppt_x"/>
                                          </p:val>
                                        </p:tav>
                                      </p:tavLst>
                                    </p:anim>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14</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15663"/>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WEB APPLICATION PRIMER</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1744067"/>
          </a:xfrm>
          <a:prstGeom prst="rect">
            <a:avLst/>
          </a:prstGeom>
          <a:noFill/>
        </p:spPr>
        <p:txBody>
          <a:bodyPr wrap="square" rtlCol="0">
            <a:spAutoFit/>
          </a:bodyPr>
          <a:lstStyle/>
          <a:p>
            <a:r>
              <a:rPr lang="en-US" sz="3000">
                <a:latin typeface="Abadi MT Condensed Light"/>
                <a:cs typeface="Abadi MT Condensed Light"/>
              </a:rPr>
              <a:t>Options for state management (sessions)</a:t>
            </a:r>
            <a:endParaRPr lang="en-US" sz="2300" i="1">
              <a:solidFill>
                <a:prstClr val="black">
                  <a:lumMod val="65000"/>
                  <a:lumOff val="35000"/>
                </a:prstClr>
              </a:solidFill>
              <a:latin typeface="Abadi MT Condensed Light"/>
              <a:cs typeface="Abadi MT Condensed Light"/>
            </a:endParaRPr>
          </a:p>
          <a:p>
            <a:pPr lvl="0">
              <a:spcBef>
                <a:spcPts val="1000"/>
              </a:spcBef>
            </a:pPr>
            <a:r>
              <a:rPr lang="en-US" sz="2300" i="1">
                <a:solidFill>
                  <a:prstClr val="black">
                    <a:lumMod val="65000"/>
                    <a:lumOff val="35000"/>
                  </a:prstClr>
                </a:solidFill>
                <a:latin typeface="Abadi MT Condensed Light"/>
                <a:cs typeface="Abadi MT Condensed Light"/>
              </a:rPr>
              <a:t>Different methods for implementing sessions stores the information required to “reconstruct the dialog” on different places and with different responsibility on client and server.</a:t>
            </a:r>
          </a:p>
        </p:txBody>
      </p:sp>
      <p:grpSp>
        <p:nvGrpSpPr>
          <p:cNvPr id="72" name="Group 71"/>
          <p:cNvGrpSpPr/>
          <p:nvPr/>
        </p:nvGrpSpPr>
        <p:grpSpPr>
          <a:xfrm>
            <a:off x="1037163" y="3306894"/>
            <a:ext cx="8106837" cy="939986"/>
            <a:chOff x="897468" y="2388214"/>
            <a:chExt cx="8106837" cy="939986"/>
          </a:xfrm>
        </p:grpSpPr>
        <p:grpSp>
          <p:nvGrpSpPr>
            <p:cNvPr id="73" name="Group 72"/>
            <p:cNvGrpSpPr/>
            <p:nvPr/>
          </p:nvGrpSpPr>
          <p:grpSpPr>
            <a:xfrm>
              <a:off x="1006231" y="2395088"/>
              <a:ext cx="7998074" cy="933112"/>
              <a:chOff x="1006231" y="2570930"/>
              <a:chExt cx="7998074" cy="933112"/>
            </a:xfrm>
          </p:grpSpPr>
          <p:sp>
            <p:nvSpPr>
              <p:cNvPr id="76" name="Rectangle 75"/>
              <p:cNvSpPr/>
              <p:nvPr/>
            </p:nvSpPr>
            <p:spPr>
              <a:xfrm>
                <a:off x="1006231" y="2570930"/>
                <a:ext cx="7998074" cy="933112"/>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1655223" y="2602380"/>
                <a:ext cx="1090522"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COOKIES</a:t>
                </a:r>
              </a:p>
            </p:txBody>
          </p:sp>
        </p:grpSp>
        <p:sp>
          <p:nvSpPr>
            <p:cNvPr id="74" name="Rectangle 73"/>
            <p:cNvSpPr/>
            <p:nvPr/>
          </p:nvSpPr>
          <p:spPr>
            <a:xfrm>
              <a:off x="897468" y="2388214"/>
              <a:ext cx="753521" cy="93998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1024446" y="2401605"/>
              <a:ext cx="618075"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3200"/>
                <a:t>01</a:t>
              </a:r>
              <a:endParaRPr lang="en-US" sz="3600"/>
            </a:p>
          </p:txBody>
        </p:sp>
      </p:grpSp>
      <p:grpSp>
        <p:nvGrpSpPr>
          <p:cNvPr id="78" name="Group 77"/>
          <p:cNvGrpSpPr/>
          <p:nvPr/>
        </p:nvGrpSpPr>
        <p:grpSpPr>
          <a:xfrm>
            <a:off x="1037150" y="4326254"/>
            <a:ext cx="8106850" cy="967106"/>
            <a:chOff x="1168399" y="3858871"/>
            <a:chExt cx="8106850" cy="967106"/>
          </a:xfrm>
        </p:grpSpPr>
        <p:grpSp>
          <p:nvGrpSpPr>
            <p:cNvPr id="79" name="Group 78"/>
            <p:cNvGrpSpPr/>
            <p:nvPr/>
          </p:nvGrpSpPr>
          <p:grpSpPr>
            <a:xfrm>
              <a:off x="1202267" y="3858871"/>
              <a:ext cx="8072982" cy="967106"/>
              <a:chOff x="1966612" y="3053241"/>
              <a:chExt cx="7566511" cy="1556256"/>
            </a:xfrm>
          </p:grpSpPr>
          <p:sp>
            <p:nvSpPr>
              <p:cNvPr id="82" name="Rectangle 81"/>
              <p:cNvSpPr/>
              <p:nvPr/>
            </p:nvSpPr>
            <p:spPr>
              <a:xfrm>
                <a:off x="1966612" y="3053241"/>
                <a:ext cx="7566511" cy="155625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2645405" y="3140908"/>
                <a:ext cx="2297826"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SERVER SIDE SESSIONS</a:t>
                </a:r>
              </a:p>
            </p:txBody>
          </p:sp>
        </p:grpSp>
        <p:sp>
          <p:nvSpPr>
            <p:cNvPr id="80" name="Rectangle 79"/>
            <p:cNvSpPr/>
            <p:nvPr/>
          </p:nvSpPr>
          <p:spPr>
            <a:xfrm>
              <a:off x="1168399" y="3858872"/>
              <a:ext cx="756139" cy="95694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371599" y="3868635"/>
              <a:ext cx="520126" cy="584776"/>
            </a:xfrm>
            <a:prstGeom prst="rect">
              <a:avLst/>
            </a:prstGeom>
            <a:noFill/>
            <a:ln>
              <a:noFill/>
            </a:ln>
          </p:spPr>
          <p:txBody>
            <a:bodyPr wrap="square" lIns="0" rtlCol="0">
              <a:spAutoFit/>
            </a:bodyPr>
            <a:lstStyle/>
            <a:p>
              <a:pPr algn="r"/>
              <a:r>
                <a:rPr lang="en-US" sz="3200">
                  <a:solidFill>
                    <a:schemeClr val="accent5">
                      <a:lumMod val="40000"/>
                      <a:lumOff val="60000"/>
                    </a:schemeClr>
                  </a:solidFill>
                  <a:latin typeface="Arial Narrow"/>
                  <a:cs typeface="Arial Narrow"/>
                </a:rPr>
                <a:t>02</a:t>
              </a:r>
            </a:p>
          </p:txBody>
        </p:sp>
      </p:grpSp>
      <p:sp>
        <p:nvSpPr>
          <p:cNvPr id="9" name="Rectangle 8"/>
          <p:cNvSpPr/>
          <p:nvPr/>
        </p:nvSpPr>
        <p:spPr>
          <a:xfrm>
            <a:off x="1747520" y="3611156"/>
            <a:ext cx="7396480" cy="584776"/>
          </a:xfrm>
          <a:prstGeom prst="rect">
            <a:avLst/>
          </a:prstGeom>
        </p:spPr>
        <p:txBody>
          <a:bodyPr wrap="square">
            <a:spAutoFit/>
          </a:bodyPr>
          <a:lstStyle/>
          <a:p>
            <a:pPr marL="92075" lvl="0"/>
            <a:r>
              <a:rPr lang="en-US" sz="1600" i="1" dirty="0">
                <a:solidFill>
                  <a:srgbClr val="B27979"/>
                </a:solidFill>
                <a:latin typeface="Abadi MT Condensed Light"/>
                <a:cs typeface="Abadi MT Condensed Light"/>
              </a:rPr>
              <a:t>Persistence is client side, session data provided by the client at each request, the server needs only to reconstruct it from the cookie string.</a:t>
            </a:r>
          </a:p>
        </p:txBody>
      </p:sp>
      <p:sp>
        <p:nvSpPr>
          <p:cNvPr id="84" name="Rectangle 83"/>
          <p:cNvSpPr/>
          <p:nvPr/>
        </p:nvSpPr>
        <p:spPr>
          <a:xfrm>
            <a:off x="1757680" y="4667796"/>
            <a:ext cx="7396480" cy="584776"/>
          </a:xfrm>
          <a:prstGeom prst="rect">
            <a:avLst/>
          </a:prstGeom>
        </p:spPr>
        <p:txBody>
          <a:bodyPr wrap="square">
            <a:spAutoFit/>
          </a:bodyPr>
          <a:lstStyle/>
          <a:p>
            <a:pPr marL="92075" lvl="0"/>
            <a:r>
              <a:rPr lang="en-US" sz="1600" i="1" dirty="0">
                <a:solidFill>
                  <a:srgbClr val="31859C"/>
                </a:solidFill>
                <a:latin typeface="Abadi MT Condensed Light"/>
                <a:cs typeface="Abadi MT Condensed Light"/>
              </a:rPr>
              <a:t>Persistence is server side, web frameworks provide APIs to create, access, destroy sessions. The client request is automatically mapped to the server session if existing, minimal data exposure over network. </a:t>
            </a:r>
          </a:p>
        </p:txBody>
      </p:sp>
      <p:grpSp>
        <p:nvGrpSpPr>
          <p:cNvPr id="91" name="Group 90"/>
          <p:cNvGrpSpPr/>
          <p:nvPr/>
        </p:nvGrpSpPr>
        <p:grpSpPr>
          <a:xfrm>
            <a:off x="1037156" y="5359816"/>
            <a:ext cx="8106845" cy="888584"/>
            <a:chOff x="1168399" y="5261580"/>
            <a:chExt cx="8106845" cy="888584"/>
          </a:xfrm>
        </p:grpSpPr>
        <p:grpSp>
          <p:nvGrpSpPr>
            <p:cNvPr id="92" name="Group 91"/>
            <p:cNvGrpSpPr/>
            <p:nvPr/>
          </p:nvGrpSpPr>
          <p:grpSpPr>
            <a:xfrm>
              <a:off x="1354665" y="5261582"/>
              <a:ext cx="7920579" cy="888582"/>
              <a:chOff x="3483166" y="4206121"/>
              <a:chExt cx="6427868" cy="1576911"/>
            </a:xfrm>
          </p:grpSpPr>
          <p:sp>
            <p:nvSpPr>
              <p:cNvPr id="95" name="Rectangle 94"/>
              <p:cNvSpPr/>
              <p:nvPr/>
            </p:nvSpPr>
            <p:spPr>
              <a:xfrm>
                <a:off x="3483166" y="4206121"/>
                <a:ext cx="6427868" cy="1576911"/>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956006" y="4270711"/>
                <a:ext cx="5515272" cy="546193"/>
              </a:xfrm>
              <a:prstGeom prst="rect">
                <a:avLst/>
              </a:prstGeom>
              <a:noFill/>
            </p:spPr>
            <p:txBody>
              <a:bodyPr wrap="square" lIns="0" tIns="0" rIns="108000" bIns="0" rtlCol="0" anchor="t" anchorCtr="0">
                <a:spAutoFit/>
              </a:bodyPr>
              <a:lstStyle/>
              <a:p>
                <a:pPr marL="1440000" indent="-1285200"/>
                <a:r>
                  <a:rPr lang="en-US" sz="2000" dirty="0">
                    <a:solidFill>
                      <a:schemeClr val="accent1">
                        <a:lumMod val="75000"/>
                      </a:schemeClr>
                    </a:solidFill>
                    <a:latin typeface="Abadi MT Condensed Light"/>
                    <a:cs typeface="Abadi MT Condensed Light"/>
                  </a:rPr>
                  <a:t>SESSION TOKENS</a:t>
                </a:r>
              </a:p>
            </p:txBody>
          </p:sp>
        </p:grpSp>
        <p:sp>
          <p:nvSpPr>
            <p:cNvPr id="93" name="Rectangle 92"/>
            <p:cNvSpPr/>
            <p:nvPr/>
          </p:nvSpPr>
          <p:spPr>
            <a:xfrm>
              <a:off x="1168399" y="5261580"/>
              <a:ext cx="756139" cy="88858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1312333" y="5266738"/>
              <a:ext cx="577864" cy="584776"/>
            </a:xfrm>
            <a:prstGeom prst="rect">
              <a:avLst/>
            </a:prstGeom>
            <a:noFill/>
            <a:ln>
              <a:noFill/>
            </a:ln>
          </p:spPr>
          <p:txBody>
            <a:bodyPr wrap="square" lIns="0" rtlCol="0">
              <a:spAutoFit/>
            </a:bodyPr>
            <a:lstStyle/>
            <a:p>
              <a:pPr algn="r"/>
              <a:r>
                <a:rPr lang="en-US" sz="3200">
                  <a:solidFill>
                    <a:schemeClr val="accent1">
                      <a:lumMod val="40000"/>
                      <a:lumOff val="60000"/>
                    </a:schemeClr>
                  </a:solidFill>
                  <a:latin typeface="Arial Narrow"/>
                  <a:cs typeface="Arial Narrow"/>
                </a:rPr>
                <a:t>03</a:t>
              </a:r>
            </a:p>
          </p:txBody>
        </p:sp>
      </p:grpSp>
      <p:sp>
        <p:nvSpPr>
          <p:cNvPr id="97" name="Rectangle 96"/>
          <p:cNvSpPr/>
          <p:nvPr/>
        </p:nvSpPr>
        <p:spPr>
          <a:xfrm>
            <a:off x="1757680" y="5653316"/>
            <a:ext cx="7396480" cy="584776"/>
          </a:xfrm>
          <a:prstGeom prst="rect">
            <a:avLst/>
          </a:prstGeom>
        </p:spPr>
        <p:txBody>
          <a:bodyPr wrap="square">
            <a:spAutoFit/>
          </a:bodyPr>
          <a:lstStyle/>
          <a:p>
            <a:pPr marL="92075" lvl="0"/>
            <a:r>
              <a:rPr lang="en-US" sz="1600" i="1" dirty="0">
                <a:solidFill>
                  <a:schemeClr val="accent1">
                    <a:lumMod val="75000"/>
                  </a:schemeClr>
                </a:solidFill>
                <a:latin typeface="Abadi MT Condensed Light"/>
                <a:cs typeface="Abadi MT Condensed Light"/>
              </a:rPr>
              <a:t>Persistence is server side, a token is exchanged from client and server as long the session exists and the web application uses this information to retrieve the session at each request. </a:t>
            </a:r>
          </a:p>
        </p:txBody>
      </p:sp>
    </p:spTree>
    <p:extLst>
      <p:ext uri="{BB962C8B-B14F-4D97-AF65-F5344CB8AC3E}">
        <p14:creationId xmlns:p14="http://schemas.microsoft.com/office/powerpoint/2010/main" val="371793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15663"/>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WEB APPLICATION PRIMER</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553998"/>
          </a:xfrm>
          <a:prstGeom prst="rect">
            <a:avLst/>
          </a:prstGeom>
          <a:noFill/>
        </p:spPr>
        <p:txBody>
          <a:bodyPr wrap="square" rtlCol="0">
            <a:spAutoFit/>
          </a:bodyPr>
          <a:lstStyle/>
          <a:p>
            <a:r>
              <a:rPr lang="en-US" sz="3000">
                <a:latin typeface="Abadi MT Condensed Light"/>
                <a:cs typeface="Abadi MT Condensed Light"/>
              </a:rPr>
              <a:t>What happens when we scale horizontally?</a:t>
            </a:r>
            <a:endParaRPr lang="en-US" sz="2300" i="1">
              <a:solidFill>
                <a:prstClr val="black">
                  <a:lumMod val="65000"/>
                  <a:lumOff val="35000"/>
                </a:prstClr>
              </a:solidFill>
              <a:latin typeface="Abadi MT Condensed Light"/>
              <a:cs typeface="Abadi MT Condensed Light"/>
            </a:endParaRPr>
          </a:p>
        </p:txBody>
      </p:sp>
      <p:grpSp>
        <p:nvGrpSpPr>
          <p:cNvPr id="32" name="Group 31"/>
          <p:cNvGrpSpPr/>
          <p:nvPr/>
        </p:nvGrpSpPr>
        <p:grpSpPr>
          <a:xfrm>
            <a:off x="2628216" y="3822020"/>
            <a:ext cx="1122216" cy="646545"/>
            <a:chOff x="1948349" y="3282665"/>
            <a:chExt cx="1122216" cy="646545"/>
          </a:xfrm>
        </p:grpSpPr>
        <p:pic>
          <p:nvPicPr>
            <p:cNvPr id="41" name="Picture 53" descr="C:\Users\IBM_ADMIN\AppData\Local\Microsoft\Windows\Temporary Internet Files\Content.IE5\D56UKS8A\MC90043262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8349" y="3307745"/>
              <a:ext cx="621465" cy="621465"/>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1" descr="Computer Scre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70203" y="3282665"/>
              <a:ext cx="600362" cy="600362"/>
            </a:xfrm>
            <a:prstGeom prst="rect">
              <a:avLst/>
            </a:prstGeom>
          </p:spPr>
        </p:pic>
      </p:grpSp>
      <p:sp>
        <p:nvSpPr>
          <p:cNvPr id="33" name="Rectangle 32"/>
          <p:cNvSpPr/>
          <p:nvPr/>
        </p:nvSpPr>
        <p:spPr>
          <a:xfrm>
            <a:off x="2715665" y="4478265"/>
            <a:ext cx="910601"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CLIENT</a:t>
            </a:r>
          </a:p>
        </p:txBody>
      </p:sp>
      <p:grpSp>
        <p:nvGrpSpPr>
          <p:cNvPr id="3" name="Group 2"/>
          <p:cNvGrpSpPr/>
          <p:nvPr/>
        </p:nvGrpSpPr>
        <p:grpSpPr>
          <a:xfrm>
            <a:off x="6402058" y="5229819"/>
            <a:ext cx="1144282" cy="991877"/>
            <a:chOff x="4494518" y="4353519"/>
            <a:chExt cx="1144282" cy="991877"/>
          </a:xfrm>
        </p:grpSpPr>
        <p:sp>
          <p:nvSpPr>
            <p:cNvPr id="34" name="Rectangle 33"/>
            <p:cNvSpPr/>
            <p:nvPr/>
          </p:nvSpPr>
          <p:spPr>
            <a:xfrm>
              <a:off x="4494518" y="5068397"/>
              <a:ext cx="114428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APP INSTANCE N</a:t>
              </a:r>
            </a:p>
          </p:txBody>
        </p:sp>
        <p:sp>
          <p:nvSpPr>
            <p:cNvPr id="35" name="Cloud 34"/>
            <p:cNvSpPr/>
            <p:nvPr/>
          </p:nvSpPr>
          <p:spPr>
            <a:xfrm>
              <a:off x="4562014" y="461386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6" name="Picture 35"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613" y="4353519"/>
              <a:ext cx="533400" cy="533400"/>
            </a:xfrm>
            <a:prstGeom prst="rect">
              <a:avLst/>
            </a:prstGeom>
          </p:spPr>
        </p:pic>
      </p:grpSp>
      <p:grpSp>
        <p:nvGrpSpPr>
          <p:cNvPr id="44" name="Group 43"/>
          <p:cNvGrpSpPr/>
          <p:nvPr/>
        </p:nvGrpSpPr>
        <p:grpSpPr>
          <a:xfrm>
            <a:off x="6402058" y="3642319"/>
            <a:ext cx="1144282" cy="991877"/>
            <a:chOff x="4494518" y="4353519"/>
            <a:chExt cx="1144282" cy="991877"/>
          </a:xfrm>
        </p:grpSpPr>
        <p:sp>
          <p:nvSpPr>
            <p:cNvPr id="45" name="Rectangle 44"/>
            <p:cNvSpPr/>
            <p:nvPr/>
          </p:nvSpPr>
          <p:spPr>
            <a:xfrm>
              <a:off x="4494518" y="5068397"/>
              <a:ext cx="114428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APP INSTANCE 2</a:t>
              </a:r>
            </a:p>
          </p:txBody>
        </p:sp>
        <p:sp>
          <p:nvSpPr>
            <p:cNvPr id="46" name="Cloud 45"/>
            <p:cNvSpPr/>
            <p:nvPr/>
          </p:nvSpPr>
          <p:spPr>
            <a:xfrm>
              <a:off x="4562014" y="461386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47" name="Picture 46"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613" y="4353519"/>
              <a:ext cx="533400" cy="533400"/>
            </a:xfrm>
            <a:prstGeom prst="rect">
              <a:avLst/>
            </a:prstGeom>
          </p:spPr>
        </p:pic>
      </p:grpSp>
      <p:grpSp>
        <p:nvGrpSpPr>
          <p:cNvPr id="48" name="Group 47"/>
          <p:cNvGrpSpPr/>
          <p:nvPr/>
        </p:nvGrpSpPr>
        <p:grpSpPr>
          <a:xfrm>
            <a:off x="6412218" y="2354539"/>
            <a:ext cx="1144282" cy="991877"/>
            <a:chOff x="4494518" y="4353519"/>
            <a:chExt cx="1144282" cy="991877"/>
          </a:xfrm>
        </p:grpSpPr>
        <p:sp>
          <p:nvSpPr>
            <p:cNvPr id="49" name="Rectangle 48"/>
            <p:cNvSpPr/>
            <p:nvPr/>
          </p:nvSpPr>
          <p:spPr>
            <a:xfrm>
              <a:off x="4494518" y="5068397"/>
              <a:ext cx="114428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APP INSTANCE 1</a:t>
              </a:r>
            </a:p>
          </p:txBody>
        </p:sp>
        <p:sp>
          <p:nvSpPr>
            <p:cNvPr id="50" name="Cloud 49"/>
            <p:cNvSpPr/>
            <p:nvPr/>
          </p:nvSpPr>
          <p:spPr>
            <a:xfrm>
              <a:off x="4562014" y="461386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1" name="Picture 50"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613" y="4353519"/>
              <a:ext cx="533400" cy="533400"/>
            </a:xfrm>
            <a:prstGeom prst="rect">
              <a:avLst/>
            </a:prstGeom>
          </p:spPr>
        </p:pic>
      </p:grpSp>
      <p:grpSp>
        <p:nvGrpSpPr>
          <p:cNvPr id="8" name="Group 7"/>
          <p:cNvGrpSpPr/>
          <p:nvPr/>
        </p:nvGrpSpPr>
        <p:grpSpPr>
          <a:xfrm>
            <a:off x="4363282" y="3687232"/>
            <a:ext cx="1144282" cy="1027396"/>
            <a:chOff x="3691878" y="3657600"/>
            <a:chExt cx="1144282" cy="1027396"/>
          </a:xfrm>
        </p:grpSpPr>
        <p:grpSp>
          <p:nvGrpSpPr>
            <p:cNvPr id="52" name="Group 51"/>
            <p:cNvGrpSpPr/>
            <p:nvPr/>
          </p:nvGrpSpPr>
          <p:grpSpPr>
            <a:xfrm>
              <a:off x="3691878" y="3953469"/>
              <a:ext cx="1144282" cy="731527"/>
              <a:chOff x="4494518" y="4613869"/>
              <a:chExt cx="1144282" cy="731527"/>
            </a:xfrm>
          </p:grpSpPr>
          <p:sp>
            <p:nvSpPr>
              <p:cNvPr id="54" name="Rectangle 53"/>
              <p:cNvSpPr/>
              <p:nvPr/>
            </p:nvSpPr>
            <p:spPr>
              <a:xfrm>
                <a:off x="4494518" y="5068397"/>
                <a:ext cx="114428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LOAD BALANCER</a:t>
                </a:r>
              </a:p>
            </p:txBody>
          </p:sp>
          <p:sp>
            <p:nvSpPr>
              <p:cNvPr id="57" name="Cloud 56"/>
              <p:cNvSpPr/>
              <p:nvPr/>
            </p:nvSpPr>
            <p:spPr>
              <a:xfrm>
                <a:off x="4562014" y="461386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pic>
          <p:nvPicPr>
            <p:cNvPr id="7" name="Picture 6" descr="Server Slick Drive (C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1920" y="3657600"/>
              <a:ext cx="629920" cy="629920"/>
            </a:xfrm>
            <a:prstGeom prst="rect">
              <a:avLst/>
            </a:prstGeom>
          </p:spPr>
        </p:pic>
      </p:grpSp>
      <p:grpSp>
        <p:nvGrpSpPr>
          <p:cNvPr id="13" name="Group 12"/>
          <p:cNvGrpSpPr/>
          <p:nvPr/>
        </p:nvGrpSpPr>
        <p:grpSpPr>
          <a:xfrm>
            <a:off x="5491043" y="2690280"/>
            <a:ext cx="956326" cy="1336089"/>
            <a:chOff x="4843341" y="2821522"/>
            <a:chExt cx="956326" cy="1060453"/>
          </a:xfrm>
        </p:grpSpPr>
        <p:sp>
          <p:nvSpPr>
            <p:cNvPr id="60" name="Arc 59"/>
            <p:cNvSpPr/>
            <p:nvPr/>
          </p:nvSpPr>
          <p:spPr>
            <a:xfrm>
              <a:off x="5382256" y="2824066"/>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Arc 60"/>
            <p:cNvSpPr/>
            <p:nvPr/>
          </p:nvSpPr>
          <p:spPr>
            <a:xfrm flipH="1">
              <a:off x="50965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Connector 61"/>
            <p:cNvCxnSpPr/>
            <p:nvPr/>
          </p:nvCxnSpPr>
          <p:spPr>
            <a:xfrm>
              <a:off x="5383094" y="2933700"/>
              <a:ext cx="0" cy="8424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843341" y="3881602"/>
              <a:ext cx="405991" cy="0"/>
            </a:xfrm>
            <a:prstGeom prst="line">
              <a:avLst/>
            </a:prstGeom>
            <a:ln w="3175" cmpd="sng">
              <a:solidFill>
                <a:schemeClr val="tx2">
                  <a:lumMod val="75000"/>
                </a:schemeClr>
              </a:solidFill>
              <a:headEnd type="stealt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529139" y="2821522"/>
              <a:ext cx="27052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flipV="1">
            <a:off x="5491043" y="4358214"/>
            <a:ext cx="956326" cy="1336089"/>
            <a:chOff x="4843341" y="2821522"/>
            <a:chExt cx="956326" cy="1060453"/>
          </a:xfrm>
        </p:grpSpPr>
        <p:sp>
          <p:nvSpPr>
            <p:cNvPr id="68" name="Arc 67"/>
            <p:cNvSpPr/>
            <p:nvPr/>
          </p:nvSpPr>
          <p:spPr>
            <a:xfrm>
              <a:off x="5382256" y="2824066"/>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Arc 68"/>
            <p:cNvSpPr/>
            <p:nvPr/>
          </p:nvSpPr>
          <p:spPr>
            <a:xfrm flipH="1">
              <a:off x="50965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0" name="Straight Connector 69"/>
            <p:cNvCxnSpPr/>
            <p:nvPr/>
          </p:nvCxnSpPr>
          <p:spPr>
            <a:xfrm>
              <a:off x="5383094" y="2933700"/>
              <a:ext cx="0" cy="8424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843341" y="3881602"/>
              <a:ext cx="405991" cy="0"/>
            </a:xfrm>
            <a:prstGeom prst="line">
              <a:avLst/>
            </a:prstGeom>
            <a:ln w="3175" cmpd="sng">
              <a:solidFill>
                <a:schemeClr val="tx2">
                  <a:lumMod val="75000"/>
                </a:schemeClr>
              </a:solidFill>
              <a:headEnd type="stealt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529139" y="2821522"/>
              <a:ext cx="27052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5483223" y="3822700"/>
            <a:ext cx="1102457" cy="377825"/>
            <a:chOff x="4843341" y="1978425"/>
            <a:chExt cx="824665" cy="1967239"/>
          </a:xfrm>
        </p:grpSpPr>
        <p:sp>
          <p:nvSpPr>
            <p:cNvPr id="87" name="Arc 86"/>
            <p:cNvSpPr/>
            <p:nvPr/>
          </p:nvSpPr>
          <p:spPr>
            <a:xfrm>
              <a:off x="5382256" y="2014029"/>
              <a:ext cx="285750" cy="1931635"/>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Arc 87"/>
            <p:cNvSpPr/>
            <p:nvPr/>
          </p:nvSpPr>
          <p:spPr>
            <a:xfrm flipH="1">
              <a:off x="5096506" y="1978425"/>
              <a:ext cx="285750" cy="19035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0" name="Straight Connector 89"/>
            <p:cNvCxnSpPr/>
            <p:nvPr/>
          </p:nvCxnSpPr>
          <p:spPr>
            <a:xfrm>
              <a:off x="4843341" y="3881602"/>
              <a:ext cx="405991" cy="0"/>
            </a:xfrm>
            <a:prstGeom prst="line">
              <a:avLst/>
            </a:prstGeom>
            <a:ln w="3175" cmpd="sng">
              <a:solidFill>
                <a:schemeClr val="tx2">
                  <a:lumMod val="75000"/>
                </a:schemeClr>
              </a:solidFill>
              <a:headEnd type="stealt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536834" y="2011483"/>
              <a:ext cx="91834"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cxnSp>
        <p:nvCxnSpPr>
          <p:cNvPr id="99" name="Straight Connector 98"/>
          <p:cNvCxnSpPr/>
          <p:nvPr/>
        </p:nvCxnSpPr>
        <p:spPr>
          <a:xfrm>
            <a:off x="3806823" y="4010421"/>
            <a:ext cx="542751" cy="0"/>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806823" y="4188221"/>
            <a:ext cx="542751" cy="0"/>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806823" y="4353321"/>
            <a:ext cx="542751" cy="0"/>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3937964" y="3860284"/>
            <a:ext cx="256645" cy="261610"/>
            <a:chOff x="39064" y="4825484"/>
            <a:chExt cx="256645" cy="261610"/>
          </a:xfrm>
        </p:grpSpPr>
        <p:sp>
          <p:nvSpPr>
            <p:cNvPr id="103" name="Oval 102"/>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Rectangle 103"/>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106" name="Group 105"/>
          <p:cNvGrpSpPr/>
          <p:nvPr/>
        </p:nvGrpSpPr>
        <p:grpSpPr>
          <a:xfrm>
            <a:off x="5906464" y="4876284"/>
            <a:ext cx="256645" cy="261610"/>
            <a:chOff x="39064" y="4825484"/>
            <a:chExt cx="256645" cy="261610"/>
          </a:xfrm>
        </p:grpSpPr>
        <p:sp>
          <p:nvSpPr>
            <p:cNvPr id="107" name="Oval 106"/>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Rectangle 107"/>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1</a:t>
              </a:r>
              <a:endParaRPr lang="en-US" sz="1600">
                <a:solidFill>
                  <a:schemeClr val="bg1"/>
                </a:solidFill>
                <a:latin typeface="Abadi MT Condensed Extra Bold"/>
                <a:cs typeface="Abadi MT Condensed Extra Bold"/>
              </a:endParaRPr>
            </a:p>
          </p:txBody>
        </p:sp>
      </p:grpSp>
      <p:grpSp>
        <p:nvGrpSpPr>
          <p:cNvPr id="109" name="Group 108"/>
          <p:cNvGrpSpPr/>
          <p:nvPr/>
        </p:nvGrpSpPr>
        <p:grpSpPr>
          <a:xfrm>
            <a:off x="3937964" y="4038084"/>
            <a:ext cx="256645" cy="261610"/>
            <a:chOff x="39064" y="4825484"/>
            <a:chExt cx="256645" cy="261610"/>
          </a:xfrm>
        </p:grpSpPr>
        <p:sp>
          <p:nvSpPr>
            <p:cNvPr id="110" name="Oval 109"/>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Rectangle 110"/>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grpSp>
        <p:nvGrpSpPr>
          <p:cNvPr id="113" name="Group 112"/>
          <p:cNvGrpSpPr/>
          <p:nvPr/>
        </p:nvGrpSpPr>
        <p:grpSpPr>
          <a:xfrm>
            <a:off x="5906464" y="3085584"/>
            <a:ext cx="256645" cy="261610"/>
            <a:chOff x="39064" y="4825484"/>
            <a:chExt cx="256645" cy="261610"/>
          </a:xfrm>
        </p:grpSpPr>
        <p:sp>
          <p:nvSpPr>
            <p:cNvPr id="114" name="Oval 113"/>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Rectangle 114"/>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2</a:t>
              </a:r>
              <a:endParaRPr lang="en-US" sz="1600">
                <a:solidFill>
                  <a:schemeClr val="bg1"/>
                </a:solidFill>
                <a:latin typeface="Abadi MT Condensed Extra Bold"/>
                <a:cs typeface="Abadi MT Condensed Extra Bold"/>
              </a:endParaRPr>
            </a:p>
          </p:txBody>
        </p:sp>
      </p:grpSp>
      <p:grpSp>
        <p:nvGrpSpPr>
          <p:cNvPr id="117" name="Group 116"/>
          <p:cNvGrpSpPr/>
          <p:nvPr/>
        </p:nvGrpSpPr>
        <p:grpSpPr>
          <a:xfrm>
            <a:off x="3937964" y="4203184"/>
            <a:ext cx="256645" cy="261610"/>
            <a:chOff x="39064" y="4825484"/>
            <a:chExt cx="256645" cy="261610"/>
          </a:xfrm>
        </p:grpSpPr>
        <p:sp>
          <p:nvSpPr>
            <p:cNvPr id="118" name="Oval 117"/>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Rectangle 118"/>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3</a:t>
              </a:r>
              <a:endParaRPr lang="en-US" sz="1600">
                <a:solidFill>
                  <a:schemeClr val="bg1"/>
                </a:solidFill>
                <a:latin typeface="Abadi MT Condensed Extra Bold"/>
                <a:cs typeface="Abadi MT Condensed Extra Bold"/>
              </a:endParaRPr>
            </a:p>
          </p:txBody>
        </p:sp>
      </p:grpSp>
      <p:grpSp>
        <p:nvGrpSpPr>
          <p:cNvPr id="120" name="Group 119"/>
          <p:cNvGrpSpPr/>
          <p:nvPr/>
        </p:nvGrpSpPr>
        <p:grpSpPr>
          <a:xfrm>
            <a:off x="5906464" y="4038084"/>
            <a:ext cx="256645" cy="261610"/>
            <a:chOff x="39064" y="4825484"/>
            <a:chExt cx="256645" cy="261610"/>
          </a:xfrm>
        </p:grpSpPr>
        <p:sp>
          <p:nvSpPr>
            <p:cNvPr id="121" name="Oval 120"/>
            <p:cNvSpPr/>
            <p:nvPr/>
          </p:nvSpPr>
          <p:spPr>
            <a:xfrm>
              <a:off x="82550" y="4883150"/>
              <a:ext cx="171450" cy="177800"/>
            </a:xfrm>
            <a:prstGeom prst="ellipse">
              <a:avLst/>
            </a:prstGeom>
            <a:solidFill>
              <a:schemeClr val="tx2">
                <a:lumMod val="75000"/>
              </a:schemeClr>
            </a:solidFill>
            <a:ln w="3175" cmpd="sng">
              <a:solidFill>
                <a:schemeClr val="tx2">
                  <a:lumMod val="75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Rectangle 121"/>
            <p:cNvSpPr/>
            <p:nvPr/>
          </p:nvSpPr>
          <p:spPr>
            <a:xfrm>
              <a:off x="39064" y="4825484"/>
              <a:ext cx="256645" cy="261610"/>
            </a:xfrm>
            <a:prstGeom prst="rect">
              <a:avLst/>
            </a:prstGeom>
          </p:spPr>
          <p:txBody>
            <a:bodyPr wrap="none">
              <a:spAutoFit/>
            </a:bodyPr>
            <a:lstStyle/>
            <a:p>
              <a:r>
                <a:rPr lang="en-US" sz="1100">
                  <a:solidFill>
                    <a:schemeClr val="bg1"/>
                  </a:solidFill>
                  <a:latin typeface="Abadi MT Condensed Extra Bold"/>
                  <a:cs typeface="Abadi MT Condensed Extra Bold"/>
                </a:rPr>
                <a:t>3</a:t>
              </a:r>
              <a:endParaRPr lang="en-US" sz="1600">
                <a:solidFill>
                  <a:schemeClr val="bg1"/>
                </a:solidFill>
                <a:latin typeface="Abadi MT Condensed Extra Bold"/>
                <a:cs typeface="Abadi MT Condensed Extra Bold"/>
              </a:endParaRPr>
            </a:p>
          </p:txBody>
        </p:sp>
      </p:grpSp>
      <p:sp>
        <p:nvSpPr>
          <p:cNvPr id="123" name="Rectangle 122"/>
          <p:cNvSpPr/>
          <p:nvPr/>
        </p:nvSpPr>
        <p:spPr>
          <a:xfrm>
            <a:off x="4375982" y="4602729"/>
            <a:ext cx="114428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myapp.cloud.net</a:t>
            </a:r>
          </a:p>
        </p:txBody>
      </p:sp>
      <p:sp>
        <p:nvSpPr>
          <p:cNvPr id="124" name="Rectangle 123"/>
          <p:cNvSpPr/>
          <p:nvPr/>
        </p:nvSpPr>
        <p:spPr>
          <a:xfrm>
            <a:off x="6268282" y="3256529"/>
            <a:ext cx="14533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srv1.myapp.cloud.net</a:t>
            </a:r>
          </a:p>
        </p:txBody>
      </p:sp>
      <p:sp>
        <p:nvSpPr>
          <p:cNvPr id="125" name="Rectangle 124"/>
          <p:cNvSpPr/>
          <p:nvPr/>
        </p:nvSpPr>
        <p:spPr>
          <a:xfrm>
            <a:off x="6268282" y="4539229"/>
            <a:ext cx="14533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srv2.myapp.cloud.net</a:t>
            </a:r>
          </a:p>
        </p:txBody>
      </p:sp>
      <p:sp>
        <p:nvSpPr>
          <p:cNvPr id="126" name="Rectangle 125"/>
          <p:cNvSpPr/>
          <p:nvPr/>
        </p:nvSpPr>
        <p:spPr>
          <a:xfrm>
            <a:off x="6255582" y="6114029"/>
            <a:ext cx="14533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srv3.myapp.cloud.net</a:t>
            </a:r>
          </a:p>
        </p:txBody>
      </p:sp>
    </p:spTree>
    <p:extLst>
      <p:ext uri="{BB962C8B-B14F-4D97-AF65-F5344CB8AC3E}">
        <p14:creationId xmlns:p14="http://schemas.microsoft.com/office/powerpoint/2010/main" val="158589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15663"/>
          </a:xfrm>
          <a:prstGeom prst="rect">
            <a:avLst/>
          </a:prstGeom>
          <a:noFill/>
        </p:spPr>
        <p:txBody>
          <a:bodyPr wrap="square" rtlCol="0">
            <a:spAutoFit/>
          </a:bodyPr>
          <a:lstStyle/>
          <a:p>
            <a:pPr algn="r"/>
            <a:r>
              <a:rPr lang="en-US" sz="2000" b="1">
                <a:solidFill>
                  <a:srgbClr val="1F497D">
                    <a:lumMod val="75000"/>
                  </a:srgbClr>
                </a:solidFill>
                <a:latin typeface="Abadi MT Condensed Extra Bold"/>
                <a:cs typeface="Abadi MT Condensed Extra Bold"/>
              </a:rPr>
              <a:t>WEB APPLICATION PRIMER</a:t>
            </a:r>
            <a:endParaRPr lang="en-US" sz="20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3093155"/>
          </a:xfrm>
          <a:prstGeom prst="rect">
            <a:avLst/>
          </a:prstGeom>
          <a:noFill/>
        </p:spPr>
        <p:txBody>
          <a:bodyPr wrap="square" rtlCol="0">
            <a:spAutoFit/>
          </a:bodyPr>
          <a:lstStyle/>
          <a:p>
            <a:r>
              <a:rPr lang="en-US" sz="3000">
                <a:latin typeface="Abadi MT Condensed Light"/>
                <a:cs typeface="Abadi MT Condensed Light"/>
              </a:rPr>
              <a:t>What happens when we scale horizontally?</a:t>
            </a:r>
          </a:p>
          <a:p>
            <a:pPr lvl="0"/>
            <a:r>
              <a:rPr lang="en-US" sz="2000" i="1">
                <a:solidFill>
                  <a:prstClr val="black">
                    <a:lumMod val="65000"/>
                    <a:lumOff val="35000"/>
                  </a:prstClr>
                </a:solidFill>
                <a:latin typeface="Abadi MT Condensed Light"/>
                <a:cs typeface="Abadi MT Condensed Light"/>
              </a:rPr>
              <a:t>(… continued)</a:t>
            </a:r>
          </a:p>
          <a:p>
            <a:pPr lvl="0">
              <a:spcBef>
                <a:spcPts val="1200"/>
              </a:spcBef>
            </a:pPr>
            <a:r>
              <a:rPr lang="en-US" sz="2300" i="1">
                <a:solidFill>
                  <a:prstClr val="black">
                    <a:lumMod val="65000"/>
                    <a:lumOff val="35000"/>
                  </a:prstClr>
                </a:solidFill>
                <a:latin typeface="Abadi MT Condensed Light"/>
                <a:cs typeface="Abadi MT Condensed Light"/>
              </a:rPr>
              <a:t>Because we have multiple nodes “in parallel” a “middleman” (i.e. load balancer) respond to the application url and dispatches the requests to any of the application instances.</a:t>
            </a:r>
          </a:p>
          <a:p>
            <a:pPr lvl="0">
              <a:spcBef>
                <a:spcPts val="600"/>
              </a:spcBef>
            </a:pPr>
            <a:r>
              <a:rPr lang="en-US" sz="2300" i="1">
                <a:solidFill>
                  <a:prstClr val="black">
                    <a:lumMod val="65000"/>
                    <a:lumOff val="35000"/>
                  </a:prstClr>
                </a:solidFill>
                <a:latin typeface="Abadi MT Condensed Light"/>
                <a:cs typeface="Abadi MT Condensed Light"/>
              </a:rPr>
              <a:t>Implications:</a:t>
            </a:r>
          </a:p>
          <a:p>
            <a:pPr lvl="0">
              <a:spcBef>
                <a:spcPts val="1200"/>
              </a:spcBef>
            </a:pPr>
            <a:endParaRPr lang="en-US" sz="2300" i="1">
              <a:solidFill>
                <a:prstClr val="black">
                  <a:lumMod val="65000"/>
                  <a:lumOff val="35000"/>
                </a:prstClr>
              </a:solidFill>
              <a:latin typeface="Abadi MT Condensed Light"/>
              <a:cs typeface="Abadi MT Condensed Light"/>
            </a:endParaRPr>
          </a:p>
        </p:txBody>
      </p:sp>
      <p:grpSp>
        <p:nvGrpSpPr>
          <p:cNvPr id="9" name="Group 8"/>
          <p:cNvGrpSpPr/>
          <p:nvPr/>
        </p:nvGrpSpPr>
        <p:grpSpPr>
          <a:xfrm>
            <a:off x="1037163" y="4094294"/>
            <a:ext cx="8106837" cy="1277806"/>
            <a:chOff x="1037163" y="4208594"/>
            <a:chExt cx="8106837" cy="1277806"/>
          </a:xfrm>
        </p:grpSpPr>
        <p:grpSp>
          <p:nvGrpSpPr>
            <p:cNvPr id="73" name="Group 72"/>
            <p:cNvGrpSpPr/>
            <p:nvPr/>
          </p:nvGrpSpPr>
          <p:grpSpPr>
            <a:xfrm>
              <a:off x="1037163" y="4208594"/>
              <a:ext cx="8106837" cy="1277806"/>
              <a:chOff x="897468" y="2388214"/>
              <a:chExt cx="8106837" cy="1277806"/>
            </a:xfrm>
          </p:grpSpPr>
          <p:grpSp>
            <p:nvGrpSpPr>
              <p:cNvPr id="74" name="Group 73"/>
              <p:cNvGrpSpPr/>
              <p:nvPr/>
            </p:nvGrpSpPr>
            <p:grpSpPr>
              <a:xfrm>
                <a:off x="1006231" y="2395088"/>
                <a:ext cx="7998074" cy="1270932"/>
                <a:chOff x="1006231" y="2570930"/>
                <a:chExt cx="7998074" cy="1270932"/>
              </a:xfrm>
            </p:grpSpPr>
            <p:sp>
              <p:nvSpPr>
                <p:cNvPr id="77" name="Rectangle 76"/>
                <p:cNvSpPr/>
                <p:nvPr/>
              </p:nvSpPr>
              <p:spPr>
                <a:xfrm>
                  <a:off x="1006231" y="2570930"/>
                  <a:ext cx="7998074" cy="1270932"/>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1655223" y="2627780"/>
                  <a:ext cx="7018882"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WE CANNOT MAKE ASSUMPIONS ON REQUEST DISPATCHING POLICIES</a:t>
                  </a:r>
                </a:p>
              </p:txBody>
            </p:sp>
          </p:grpSp>
          <p:sp>
            <p:nvSpPr>
              <p:cNvPr id="75" name="Rectangle 74"/>
              <p:cNvSpPr/>
              <p:nvPr/>
            </p:nvSpPr>
            <p:spPr>
              <a:xfrm>
                <a:off x="897468" y="2388214"/>
                <a:ext cx="753521" cy="127780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1024446" y="2401605"/>
                <a:ext cx="618075"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3200"/>
                  <a:t>01</a:t>
                </a:r>
                <a:endParaRPr lang="en-US" sz="3600"/>
              </a:p>
            </p:txBody>
          </p:sp>
        </p:grpSp>
        <p:sp>
          <p:nvSpPr>
            <p:cNvPr id="79" name="TextBox 78"/>
            <p:cNvSpPr txBox="1"/>
            <p:nvPr/>
          </p:nvSpPr>
          <p:spPr>
            <a:xfrm>
              <a:off x="1823428" y="4648271"/>
              <a:ext cx="7206272"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pPr lvl="0"/>
              <a:r>
                <a:rPr lang="en-US" sz="1600" dirty="0"/>
                <a:t>Sophisticated load balancers can map specific client requests to a given instance, but this reduces the effectiveness of horizontal scalability since only new requests will be sent to the newly provisioned node. The most common policy is round robin.</a:t>
              </a:r>
            </a:p>
          </p:txBody>
        </p:sp>
      </p:grpSp>
      <p:grpSp>
        <p:nvGrpSpPr>
          <p:cNvPr id="10" name="Group 9"/>
          <p:cNvGrpSpPr/>
          <p:nvPr/>
        </p:nvGrpSpPr>
        <p:grpSpPr>
          <a:xfrm>
            <a:off x="1037150" y="5418454"/>
            <a:ext cx="8117010" cy="967106"/>
            <a:chOff x="1037150" y="5418454"/>
            <a:chExt cx="8117010" cy="967106"/>
          </a:xfrm>
        </p:grpSpPr>
        <p:grpSp>
          <p:nvGrpSpPr>
            <p:cNvPr id="81" name="Group 80"/>
            <p:cNvGrpSpPr/>
            <p:nvPr/>
          </p:nvGrpSpPr>
          <p:grpSpPr>
            <a:xfrm>
              <a:off x="1037150" y="5418454"/>
              <a:ext cx="8106850" cy="967106"/>
              <a:chOff x="1168399" y="3858871"/>
              <a:chExt cx="8106850" cy="967106"/>
            </a:xfrm>
          </p:grpSpPr>
          <p:grpSp>
            <p:nvGrpSpPr>
              <p:cNvPr id="82" name="Group 81"/>
              <p:cNvGrpSpPr/>
              <p:nvPr/>
            </p:nvGrpSpPr>
            <p:grpSpPr>
              <a:xfrm>
                <a:off x="1202267" y="3858871"/>
                <a:ext cx="8072982" cy="967106"/>
                <a:chOff x="1966612" y="3053241"/>
                <a:chExt cx="7566511" cy="1556256"/>
              </a:xfrm>
            </p:grpSpPr>
            <p:sp>
              <p:nvSpPr>
                <p:cNvPr id="89" name="Rectangle 88"/>
                <p:cNvSpPr/>
                <p:nvPr/>
              </p:nvSpPr>
              <p:spPr>
                <a:xfrm>
                  <a:off x="1966612" y="3053241"/>
                  <a:ext cx="7566511" cy="155625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2645405" y="3140908"/>
                  <a:ext cx="6649653"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STATE PERSISTENCE STRATEGIES MAY PREVENT CORRECT BEHAVIOUR </a:t>
                  </a:r>
                </a:p>
              </p:txBody>
            </p:sp>
          </p:grpSp>
          <p:sp>
            <p:nvSpPr>
              <p:cNvPr id="83" name="Rectangle 82"/>
              <p:cNvSpPr/>
              <p:nvPr/>
            </p:nvSpPr>
            <p:spPr>
              <a:xfrm>
                <a:off x="1168399" y="3858872"/>
                <a:ext cx="756139" cy="95694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1371599" y="3868635"/>
                <a:ext cx="520126" cy="584776"/>
              </a:xfrm>
              <a:prstGeom prst="rect">
                <a:avLst/>
              </a:prstGeom>
              <a:noFill/>
              <a:ln>
                <a:noFill/>
              </a:ln>
            </p:spPr>
            <p:txBody>
              <a:bodyPr wrap="square" lIns="0" rtlCol="0">
                <a:spAutoFit/>
              </a:bodyPr>
              <a:lstStyle/>
              <a:p>
                <a:pPr algn="r"/>
                <a:r>
                  <a:rPr lang="en-US" sz="3200">
                    <a:solidFill>
                      <a:schemeClr val="accent5">
                        <a:lumMod val="40000"/>
                        <a:lumOff val="60000"/>
                      </a:schemeClr>
                    </a:solidFill>
                    <a:latin typeface="Arial Narrow"/>
                    <a:cs typeface="Arial Narrow"/>
                  </a:rPr>
                  <a:t>02</a:t>
                </a:r>
              </a:p>
            </p:txBody>
          </p:sp>
        </p:grpSp>
        <p:sp>
          <p:nvSpPr>
            <p:cNvPr id="92" name="Rectangle 91"/>
            <p:cNvSpPr/>
            <p:nvPr/>
          </p:nvSpPr>
          <p:spPr>
            <a:xfrm>
              <a:off x="1757680" y="5759996"/>
              <a:ext cx="7396480" cy="584776"/>
            </a:xfrm>
            <a:prstGeom prst="rect">
              <a:avLst/>
            </a:prstGeom>
          </p:spPr>
          <p:txBody>
            <a:bodyPr wrap="square">
              <a:spAutoFit/>
            </a:bodyPr>
            <a:lstStyle/>
            <a:p>
              <a:pPr marL="92075" lvl="0"/>
              <a:r>
                <a:rPr lang="en-US" sz="1600" i="1" dirty="0">
                  <a:solidFill>
                    <a:srgbClr val="31859C"/>
                  </a:solidFill>
                  <a:latin typeface="Abadi MT Condensed Light"/>
                  <a:cs typeface="Abadi MT Condensed Light"/>
                </a:rPr>
                <a:t>If the state cannot be reconstructed by any of the nodes in parallel, the application will not work correctly. Any session management technique that is local to the application instance node will fail.</a:t>
              </a:r>
            </a:p>
          </p:txBody>
        </p:sp>
      </p:grpSp>
    </p:spTree>
    <p:extLst>
      <p:ext uri="{BB962C8B-B14F-4D97-AF65-F5344CB8AC3E}">
        <p14:creationId xmlns:p14="http://schemas.microsoft.com/office/powerpoint/2010/main" val="29433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 POINT</a:t>
            </a:r>
            <a:endParaRPr lang="en-US" sz="32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553998"/>
          </a:xfrm>
          <a:prstGeom prst="rect">
            <a:avLst/>
          </a:prstGeom>
          <a:noFill/>
        </p:spPr>
        <p:txBody>
          <a:bodyPr wrap="square" rtlCol="0">
            <a:spAutoFit/>
          </a:bodyPr>
          <a:lstStyle/>
          <a:p>
            <a:r>
              <a:rPr lang="en-US" sz="3000">
                <a:latin typeface="Abadi MT Condensed Light"/>
                <a:cs typeface="Abadi MT Condensed Light"/>
              </a:rPr>
              <a:t>First implication of a horizontally scalable design</a:t>
            </a:r>
          </a:p>
        </p:txBody>
      </p:sp>
      <p:grpSp>
        <p:nvGrpSpPr>
          <p:cNvPr id="3" name="Group 2"/>
          <p:cNvGrpSpPr/>
          <p:nvPr/>
        </p:nvGrpSpPr>
        <p:grpSpPr>
          <a:xfrm>
            <a:off x="1037156" y="2718216"/>
            <a:ext cx="8106845" cy="1866484"/>
            <a:chOff x="1037156" y="2794416"/>
            <a:chExt cx="8106845" cy="1866484"/>
          </a:xfrm>
        </p:grpSpPr>
        <p:grpSp>
          <p:nvGrpSpPr>
            <p:cNvPr id="26" name="Group 25"/>
            <p:cNvGrpSpPr/>
            <p:nvPr/>
          </p:nvGrpSpPr>
          <p:grpSpPr>
            <a:xfrm>
              <a:off x="1037156" y="2794416"/>
              <a:ext cx="8106845" cy="1866484"/>
              <a:chOff x="1168399" y="5261580"/>
              <a:chExt cx="8106845" cy="1866484"/>
            </a:xfrm>
          </p:grpSpPr>
          <p:grpSp>
            <p:nvGrpSpPr>
              <p:cNvPr id="27" name="Group 26"/>
              <p:cNvGrpSpPr/>
              <p:nvPr/>
            </p:nvGrpSpPr>
            <p:grpSpPr>
              <a:xfrm>
                <a:off x="1354665" y="5261582"/>
                <a:ext cx="7920579" cy="1866482"/>
                <a:chOff x="3483166" y="4206121"/>
                <a:chExt cx="6427868" cy="3312329"/>
              </a:xfrm>
            </p:grpSpPr>
            <p:sp>
              <p:nvSpPr>
                <p:cNvPr id="30" name="Rectangle 29"/>
                <p:cNvSpPr/>
                <p:nvPr/>
              </p:nvSpPr>
              <p:spPr>
                <a:xfrm>
                  <a:off x="3483166" y="4206121"/>
                  <a:ext cx="6427868" cy="331232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45699" y="4338324"/>
                  <a:ext cx="2873366"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STATELESS COMPUTATING NODES</a:t>
                  </a:r>
                </a:p>
              </p:txBody>
            </p:sp>
          </p:grpSp>
          <p:sp>
            <p:nvSpPr>
              <p:cNvPr id="28" name="Rectangle 27"/>
              <p:cNvSpPr/>
              <p:nvPr/>
            </p:nvSpPr>
            <p:spPr>
              <a:xfrm>
                <a:off x="1168399" y="5261580"/>
                <a:ext cx="756139" cy="186648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312333" y="5266738"/>
                <a:ext cx="577864" cy="584776"/>
              </a:xfrm>
              <a:prstGeom prst="rect">
                <a:avLst/>
              </a:prstGeom>
              <a:noFill/>
              <a:ln>
                <a:noFill/>
              </a:ln>
            </p:spPr>
            <p:txBody>
              <a:bodyPr wrap="square" lIns="0" rtlCol="0">
                <a:spAutoFit/>
              </a:bodyPr>
              <a:lstStyle/>
              <a:p>
                <a:pPr algn="r"/>
                <a:r>
                  <a:rPr lang="en-US" sz="3200">
                    <a:solidFill>
                      <a:schemeClr val="accent1">
                        <a:lumMod val="40000"/>
                        <a:lumOff val="60000"/>
                      </a:schemeClr>
                    </a:solidFill>
                    <a:latin typeface="Arial Narrow"/>
                    <a:cs typeface="Arial Narrow"/>
                  </a:rPr>
                  <a:t>01</a:t>
                </a:r>
              </a:p>
            </p:txBody>
          </p:sp>
        </p:grpSp>
        <p:sp>
          <p:nvSpPr>
            <p:cNvPr id="32" name="Rectangle 31"/>
            <p:cNvSpPr/>
            <p:nvPr/>
          </p:nvSpPr>
          <p:spPr>
            <a:xfrm>
              <a:off x="1757680" y="3214916"/>
              <a:ext cx="7246620" cy="1400383"/>
            </a:xfrm>
            <a:prstGeom prst="rect">
              <a:avLst/>
            </a:prstGeom>
          </p:spPr>
          <p:txBody>
            <a:bodyPr wrap="square">
              <a:spAutoFit/>
            </a:bodyPr>
            <a:lstStyle/>
            <a:p>
              <a:pPr marL="92075" lvl="0"/>
              <a:r>
                <a:rPr lang="en-US" sz="1600" i="1" dirty="0">
                  <a:solidFill>
                    <a:schemeClr val="accent1">
                      <a:lumMod val="75000"/>
                    </a:schemeClr>
                  </a:solidFill>
                  <a:latin typeface="Abadi MT Condensed Light"/>
                  <a:cs typeface="Abadi MT Condensed Light"/>
                </a:rPr>
                <a:t>In order to take advantage effectively of horizontal scalability, computing nodes provisioned to scale out must be stateless. This implies that the portion of logic designed to scale horizontally must persist and retrieve information about the state (sessions, tenant information, etc…) outside the computing node and in some sort of shared storage or distributed cache.</a:t>
              </a:r>
            </a:p>
            <a:p>
              <a:pPr marL="92075" lvl="0">
                <a:spcBef>
                  <a:spcPts val="600"/>
                </a:spcBef>
              </a:pPr>
              <a:r>
                <a:rPr lang="en-US" sz="1600" i="1" dirty="0">
                  <a:solidFill>
                    <a:schemeClr val="accent1">
                      <a:lumMod val="75000"/>
                    </a:schemeClr>
                  </a:solidFill>
                  <a:latin typeface="Abadi MT Condensed Light"/>
                  <a:cs typeface="Abadi MT Condensed Light"/>
                </a:rPr>
                <a:t>This is a requirement for the system to function not only effectively but also correctly.</a:t>
              </a:r>
            </a:p>
          </p:txBody>
        </p:sp>
      </p:grpSp>
      <p:grpSp>
        <p:nvGrpSpPr>
          <p:cNvPr id="35" name="Group 34"/>
          <p:cNvGrpSpPr/>
          <p:nvPr/>
        </p:nvGrpSpPr>
        <p:grpSpPr>
          <a:xfrm>
            <a:off x="1028700" y="4698842"/>
            <a:ext cx="8115300" cy="1524158"/>
            <a:chOff x="850893" y="2946241"/>
            <a:chExt cx="8115300" cy="1524158"/>
          </a:xfrm>
        </p:grpSpPr>
        <p:sp>
          <p:nvSpPr>
            <p:cNvPr id="37" name="Rectangle 36"/>
            <p:cNvSpPr/>
            <p:nvPr/>
          </p:nvSpPr>
          <p:spPr>
            <a:xfrm>
              <a:off x="1606550" y="2946243"/>
              <a:ext cx="7359643" cy="152415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636960" y="29953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IMPLICATIONS ON RESILIENCE AND ROBUSTNESS</a:t>
              </a:r>
            </a:p>
          </p:txBody>
        </p:sp>
        <p:sp>
          <p:nvSpPr>
            <p:cNvPr id="39" name="Rectangle 38"/>
            <p:cNvSpPr/>
            <p:nvPr/>
          </p:nvSpPr>
          <p:spPr>
            <a:xfrm>
              <a:off x="850893" y="2946241"/>
              <a:ext cx="760594" cy="15241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607531" y="3373992"/>
              <a:ext cx="7282462"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Stateless computing nodes not only ensure that each node can serve any request, but also that in presence of failures the information loss is minimal because for each request the any state change is committed to the persistent and shared storage, which limits the data loss in case of node failure to the amount of state change within a single request.</a:t>
              </a:r>
            </a:p>
          </p:txBody>
        </p:sp>
      </p:grpSp>
      <p:sp>
        <p:nvSpPr>
          <p:cNvPr id="7" name="Oval 6"/>
          <p:cNvSpPr/>
          <p:nvPr/>
        </p:nvSpPr>
        <p:spPr>
          <a:xfrm>
            <a:off x="1155700" y="4826000"/>
            <a:ext cx="520700" cy="508000"/>
          </a:xfrm>
          <a:prstGeom prst="ellipse">
            <a:avLst/>
          </a:prstGeom>
          <a:solidFill>
            <a:schemeClr val="accent4">
              <a:lumMod val="20000"/>
              <a:lumOff val="80000"/>
            </a:schemeClr>
          </a:solidFill>
          <a:ln w="3175" cmpd="sng">
            <a:solidFill>
              <a:schemeClr val="accent4">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1244600" y="4749800"/>
            <a:ext cx="338404" cy="646331"/>
          </a:xfrm>
          <a:prstGeom prst="rect">
            <a:avLst/>
          </a:prstGeom>
          <a:noFill/>
        </p:spPr>
        <p:txBody>
          <a:bodyPr wrap="none" rtlCol="0">
            <a:spAutoFit/>
          </a:bodyPr>
          <a:lstStyle/>
          <a:p>
            <a:r>
              <a:rPr lang="en-US" sz="3600">
                <a:solidFill>
                  <a:srgbClr val="A495B8"/>
                </a:solidFill>
                <a:latin typeface="Arial Black"/>
                <a:cs typeface="Arial Black"/>
              </a:rPr>
              <a:t>!</a:t>
            </a:r>
            <a:endParaRPr lang="en-US">
              <a:solidFill>
                <a:srgbClr val="A495B8"/>
              </a:solidFill>
              <a:latin typeface="Arial Black"/>
              <a:cs typeface="Arial Black"/>
            </a:endParaRPr>
          </a:p>
        </p:txBody>
      </p:sp>
    </p:spTree>
    <p:extLst>
      <p:ext uri="{BB962C8B-B14F-4D97-AF65-F5344CB8AC3E}">
        <p14:creationId xmlns:p14="http://schemas.microsoft.com/office/powerpoint/2010/main" val="9434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Elastic Scalability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In search for the perfect Number</a:t>
            </a:r>
          </a:p>
        </p:txBody>
      </p:sp>
    </p:spTree>
    <p:extLst>
      <p:ext uri="{BB962C8B-B14F-4D97-AF65-F5344CB8AC3E}">
        <p14:creationId xmlns:p14="http://schemas.microsoft.com/office/powerpoint/2010/main" val="179775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1744067"/>
          </a:xfrm>
          <a:prstGeom prst="rect">
            <a:avLst/>
          </a:prstGeom>
          <a:noFill/>
        </p:spPr>
        <p:txBody>
          <a:bodyPr wrap="square" rtlCol="0">
            <a:spAutoFit/>
          </a:bodyPr>
          <a:lstStyle/>
          <a:p>
            <a:r>
              <a:rPr lang="en-US" sz="3000">
                <a:latin typeface="Abadi MT Condensed Light"/>
                <a:cs typeface="Abadi MT Condensed Light"/>
              </a:rPr>
              <a:t>In search of the perfect number…</a:t>
            </a:r>
          </a:p>
          <a:p>
            <a:pPr lvl="0">
              <a:spcBef>
                <a:spcPts val="1000"/>
              </a:spcBef>
            </a:pPr>
            <a:r>
              <a:rPr lang="en-US" sz="2300" i="1">
                <a:solidFill>
                  <a:prstClr val="black">
                    <a:lumMod val="65000"/>
                    <a:lumOff val="35000"/>
                  </a:prstClr>
                </a:solidFill>
                <a:latin typeface="Abadi MT Condensed Light"/>
                <a:cs typeface="Abadi MT Condensed Light"/>
              </a:rPr>
              <a:t>Horizontal scalability enables us to distribute the load across nodes, but how many nodes? How do we determine the exact number of nodes required by our application?</a:t>
            </a:r>
          </a:p>
        </p:txBody>
      </p:sp>
      <p:pic>
        <p:nvPicPr>
          <p:cNvPr id="33" name="Picture 46" descr="C:\Users\IBM_ADMIN\AppData\Local\Microsoft\Windows\Temporary Internet Files\Content.IE5\EQO8ONQE\MC90043262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80769" y="4606076"/>
            <a:ext cx="788477" cy="7200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a:off x="4492570" y="3620807"/>
            <a:ext cx="2629600" cy="698104"/>
            <a:chOff x="3909832" y="3506507"/>
            <a:chExt cx="2629600" cy="698104"/>
          </a:xfrm>
        </p:grpSpPr>
        <p:sp>
          <p:nvSpPr>
            <p:cNvPr id="48" name="Cloud 47"/>
            <p:cNvSpPr/>
            <p:nvPr/>
          </p:nvSpPr>
          <p:spPr>
            <a:xfrm>
              <a:off x="3909832" y="377283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49" name="Cloud 48"/>
            <p:cNvSpPr/>
            <p:nvPr/>
          </p:nvSpPr>
          <p:spPr>
            <a:xfrm>
              <a:off x="4712173" y="3768347"/>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0" name="Cloud 49"/>
            <p:cNvSpPr/>
            <p:nvPr/>
          </p:nvSpPr>
          <p:spPr>
            <a:xfrm>
              <a:off x="5514514" y="3763864"/>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4" name="Picture 33"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374" y="3519953"/>
              <a:ext cx="533400" cy="533400"/>
            </a:xfrm>
            <a:prstGeom prst="rect">
              <a:avLst/>
            </a:prstGeom>
          </p:spPr>
        </p:pic>
        <p:pic>
          <p:nvPicPr>
            <p:cNvPr id="36" name="Picture 35"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188" y="3515471"/>
              <a:ext cx="533400" cy="533400"/>
            </a:xfrm>
            <a:prstGeom prst="rect">
              <a:avLst/>
            </a:prstGeom>
          </p:spPr>
        </p:pic>
        <p:pic>
          <p:nvPicPr>
            <p:cNvPr id="41" name="Picture 40"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002" y="3510989"/>
              <a:ext cx="533400" cy="533400"/>
            </a:xfrm>
            <a:prstGeom prst="rect">
              <a:avLst/>
            </a:prstGeom>
          </p:spPr>
        </p:pic>
        <p:pic>
          <p:nvPicPr>
            <p:cNvPr id="42" name="Picture 41"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816" y="3506507"/>
              <a:ext cx="533400" cy="533400"/>
            </a:xfrm>
            <a:prstGeom prst="rect">
              <a:avLst/>
            </a:prstGeom>
          </p:spPr>
        </p:pic>
      </p:grpSp>
      <p:grpSp>
        <p:nvGrpSpPr>
          <p:cNvPr id="51" name="Group 50"/>
          <p:cNvGrpSpPr/>
          <p:nvPr/>
        </p:nvGrpSpPr>
        <p:grpSpPr>
          <a:xfrm>
            <a:off x="4488087" y="4529224"/>
            <a:ext cx="1827259" cy="689140"/>
            <a:chOff x="3909832" y="3515471"/>
            <a:chExt cx="1827259" cy="689140"/>
          </a:xfrm>
        </p:grpSpPr>
        <p:sp>
          <p:nvSpPr>
            <p:cNvPr id="52" name="Cloud 51"/>
            <p:cNvSpPr/>
            <p:nvPr/>
          </p:nvSpPr>
          <p:spPr>
            <a:xfrm>
              <a:off x="3909832" y="377283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4" name="Cloud 53"/>
            <p:cNvSpPr/>
            <p:nvPr/>
          </p:nvSpPr>
          <p:spPr>
            <a:xfrm>
              <a:off x="4712173" y="3768347"/>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9" name="Picture 58"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10" y="3519953"/>
              <a:ext cx="533400" cy="533400"/>
            </a:xfrm>
            <a:prstGeom prst="rect">
              <a:avLst/>
            </a:prstGeom>
          </p:spPr>
        </p:pic>
        <p:pic>
          <p:nvPicPr>
            <p:cNvPr id="60" name="Picture 59"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724" y="3515471"/>
              <a:ext cx="533400" cy="533400"/>
            </a:xfrm>
            <a:prstGeom prst="rect">
              <a:avLst/>
            </a:prstGeom>
          </p:spPr>
        </p:pic>
      </p:grpSp>
      <p:grpSp>
        <p:nvGrpSpPr>
          <p:cNvPr id="63" name="Group 62"/>
          <p:cNvGrpSpPr/>
          <p:nvPr/>
        </p:nvGrpSpPr>
        <p:grpSpPr>
          <a:xfrm>
            <a:off x="4408899" y="5440641"/>
            <a:ext cx="1024918" cy="684658"/>
            <a:chOff x="3909832" y="3519953"/>
            <a:chExt cx="1024918" cy="684658"/>
          </a:xfrm>
        </p:grpSpPr>
        <p:sp>
          <p:nvSpPr>
            <p:cNvPr id="64" name="Cloud 63"/>
            <p:cNvSpPr/>
            <p:nvPr/>
          </p:nvSpPr>
          <p:spPr>
            <a:xfrm>
              <a:off x="3909832" y="3772830"/>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6" name="Picture 65"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374" y="3519953"/>
              <a:ext cx="533400" cy="533400"/>
            </a:xfrm>
            <a:prstGeom prst="rect">
              <a:avLst/>
            </a:prstGeom>
          </p:spPr>
        </p:pic>
      </p:grpSp>
      <p:cxnSp>
        <p:nvCxnSpPr>
          <p:cNvPr id="11" name="Straight Arrow Connector 10"/>
          <p:cNvCxnSpPr/>
          <p:nvPr/>
        </p:nvCxnSpPr>
        <p:spPr>
          <a:xfrm flipV="1">
            <a:off x="3287059" y="4126007"/>
            <a:ext cx="1038412" cy="657411"/>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33" idx="1"/>
          </p:cNvCxnSpPr>
          <p:nvPr/>
        </p:nvCxnSpPr>
        <p:spPr>
          <a:xfrm flipV="1">
            <a:off x="3369246" y="4962712"/>
            <a:ext cx="1038401" cy="3404"/>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316941" y="5276476"/>
            <a:ext cx="1038412" cy="440765"/>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20287127">
            <a:off x="2831354" y="3864529"/>
            <a:ext cx="435336" cy="584776"/>
          </a:xfrm>
          <a:prstGeom prst="rect">
            <a:avLst/>
          </a:prstGeom>
          <a:noFill/>
        </p:spPr>
        <p:txBody>
          <a:bodyPr wrap="none" rtlCol="0">
            <a:spAutoFit/>
          </a:bodyPr>
          <a:lstStyle/>
          <a:p>
            <a:r>
              <a:rPr lang="en-US" sz="3200">
                <a:solidFill>
                  <a:schemeClr val="tx2">
                    <a:lumMod val="75000"/>
                  </a:schemeClr>
                </a:solidFill>
                <a:latin typeface="Arial Black"/>
                <a:cs typeface="Arial Black"/>
              </a:rPr>
              <a:t>?</a:t>
            </a:r>
            <a:endParaRPr lang="en-US">
              <a:solidFill>
                <a:schemeClr val="tx2">
                  <a:lumMod val="75000"/>
                </a:schemeClr>
              </a:solidFill>
              <a:latin typeface="Arial Black"/>
              <a:cs typeface="Arial Black"/>
            </a:endParaRPr>
          </a:p>
        </p:txBody>
      </p:sp>
      <p:sp>
        <p:nvSpPr>
          <p:cNvPr id="70" name="TextBox 69"/>
          <p:cNvSpPr txBox="1"/>
          <p:nvPr/>
        </p:nvSpPr>
        <p:spPr>
          <a:xfrm rot="1606096">
            <a:off x="3245224" y="3882461"/>
            <a:ext cx="435336" cy="584776"/>
          </a:xfrm>
          <a:prstGeom prst="rect">
            <a:avLst/>
          </a:prstGeom>
          <a:noFill/>
        </p:spPr>
        <p:txBody>
          <a:bodyPr wrap="none" rtlCol="0">
            <a:spAutoFit/>
          </a:bodyPr>
          <a:lstStyle/>
          <a:p>
            <a:r>
              <a:rPr lang="en-US" sz="3200">
                <a:solidFill>
                  <a:schemeClr val="tx2">
                    <a:lumMod val="75000"/>
                  </a:schemeClr>
                </a:solidFill>
                <a:latin typeface="Arial Black"/>
                <a:cs typeface="Arial Black"/>
              </a:rPr>
              <a:t>?</a:t>
            </a:r>
            <a:endParaRPr lang="en-US">
              <a:solidFill>
                <a:schemeClr val="tx2">
                  <a:lumMod val="75000"/>
                </a:schemeClr>
              </a:solidFill>
              <a:latin typeface="Arial Black"/>
              <a:cs typeface="Arial Black"/>
            </a:endParaRPr>
          </a:p>
        </p:txBody>
      </p:sp>
      <p:sp>
        <p:nvSpPr>
          <p:cNvPr id="71" name="TextBox 70"/>
          <p:cNvSpPr txBox="1"/>
          <p:nvPr/>
        </p:nvSpPr>
        <p:spPr>
          <a:xfrm rot="1380757">
            <a:off x="3001685" y="4296331"/>
            <a:ext cx="341334" cy="400110"/>
          </a:xfrm>
          <a:prstGeom prst="rect">
            <a:avLst/>
          </a:prstGeom>
          <a:noFill/>
        </p:spPr>
        <p:txBody>
          <a:bodyPr wrap="none" rtlCol="0">
            <a:spAutoFit/>
          </a:bodyPr>
          <a:lstStyle/>
          <a:p>
            <a:r>
              <a:rPr lang="en-US" sz="2000">
                <a:solidFill>
                  <a:schemeClr val="tx2">
                    <a:lumMod val="75000"/>
                  </a:schemeClr>
                </a:solidFill>
                <a:latin typeface="Arial Black"/>
                <a:cs typeface="Arial Black"/>
              </a:rPr>
              <a:t>?</a:t>
            </a:r>
            <a:endParaRPr lang="en-US" sz="1200">
              <a:solidFill>
                <a:schemeClr val="tx2">
                  <a:lumMod val="75000"/>
                </a:schemeClr>
              </a:solidFill>
              <a:latin typeface="Arial Black"/>
              <a:cs typeface="Arial Black"/>
            </a:endParaRPr>
          </a:p>
        </p:txBody>
      </p:sp>
      <p:sp>
        <p:nvSpPr>
          <p:cNvPr id="72" name="TextBox 71"/>
          <p:cNvSpPr txBox="1"/>
          <p:nvPr/>
        </p:nvSpPr>
        <p:spPr>
          <a:xfrm rot="21203375">
            <a:off x="2964823" y="3332183"/>
            <a:ext cx="607671" cy="923330"/>
          </a:xfrm>
          <a:prstGeom prst="rect">
            <a:avLst/>
          </a:prstGeom>
          <a:noFill/>
        </p:spPr>
        <p:txBody>
          <a:bodyPr wrap="none" rtlCol="0">
            <a:spAutoFit/>
          </a:bodyPr>
          <a:lstStyle/>
          <a:p>
            <a:r>
              <a:rPr lang="en-US" sz="5400">
                <a:solidFill>
                  <a:schemeClr val="tx2">
                    <a:lumMod val="75000"/>
                  </a:schemeClr>
                </a:solidFill>
                <a:latin typeface="Arial Black"/>
                <a:cs typeface="Arial Black"/>
              </a:rPr>
              <a:t>?</a:t>
            </a:r>
            <a:endParaRPr lang="en-US" sz="3600">
              <a:solidFill>
                <a:schemeClr val="tx2">
                  <a:lumMod val="75000"/>
                </a:schemeClr>
              </a:solidFill>
              <a:latin typeface="Arial Black"/>
              <a:cs typeface="Arial Black"/>
            </a:endParaRPr>
          </a:p>
        </p:txBody>
      </p:sp>
      <p:grpSp>
        <p:nvGrpSpPr>
          <p:cNvPr id="24" name="Group 23"/>
          <p:cNvGrpSpPr/>
          <p:nvPr/>
        </p:nvGrpSpPr>
        <p:grpSpPr>
          <a:xfrm>
            <a:off x="7224059" y="5448301"/>
            <a:ext cx="1204508" cy="635000"/>
            <a:chOff x="7224059" y="5334001"/>
            <a:chExt cx="1204508" cy="635000"/>
          </a:xfrm>
        </p:grpSpPr>
        <p:sp>
          <p:nvSpPr>
            <p:cNvPr id="74" name="Equal 73"/>
            <p:cNvSpPr/>
            <p:nvPr/>
          </p:nvSpPr>
          <p:spPr>
            <a:xfrm>
              <a:off x="7224059" y="5503320"/>
              <a:ext cx="343647" cy="351118"/>
            </a:xfrm>
            <a:prstGeom prst="mathEqual">
              <a:avLst>
                <a:gd name="adj1" fmla="val 15275"/>
                <a:gd name="adj2" fmla="val 16548"/>
              </a:avLst>
            </a:prstGeom>
            <a:solidFill>
              <a:schemeClr val="tx2">
                <a:lumMod val="50000"/>
              </a:schemeClr>
            </a:solidFill>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pic>
          <p:nvPicPr>
            <p:cNvPr id="23" name="Picture 22" descr="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567" y="5334001"/>
              <a:ext cx="635000" cy="635000"/>
            </a:xfrm>
            <a:prstGeom prst="rect">
              <a:avLst/>
            </a:prstGeom>
          </p:spPr>
        </p:pic>
      </p:grpSp>
      <p:grpSp>
        <p:nvGrpSpPr>
          <p:cNvPr id="77" name="Group 76"/>
          <p:cNvGrpSpPr/>
          <p:nvPr/>
        </p:nvGrpSpPr>
        <p:grpSpPr>
          <a:xfrm>
            <a:off x="7224059" y="4635506"/>
            <a:ext cx="1437340" cy="546098"/>
            <a:chOff x="7224059" y="4521206"/>
            <a:chExt cx="1437340" cy="546098"/>
          </a:xfrm>
        </p:grpSpPr>
        <p:sp>
          <p:nvSpPr>
            <p:cNvPr id="73" name="Equal 72"/>
            <p:cNvSpPr/>
            <p:nvPr/>
          </p:nvSpPr>
          <p:spPr>
            <a:xfrm>
              <a:off x="7224059" y="4588932"/>
              <a:ext cx="343647" cy="351118"/>
            </a:xfrm>
            <a:prstGeom prst="mathEqual">
              <a:avLst>
                <a:gd name="adj1" fmla="val 15275"/>
                <a:gd name="adj2" fmla="val 16548"/>
              </a:avLst>
            </a:prstGeom>
            <a:solidFill>
              <a:schemeClr val="tx2">
                <a:lumMod val="50000"/>
              </a:schemeClr>
            </a:solidFill>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pic>
          <p:nvPicPr>
            <p:cNvPr id="21" name="Picture 20" descr="Money Not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365" y="4529670"/>
              <a:ext cx="537634" cy="537634"/>
            </a:xfrm>
            <a:prstGeom prst="rect">
              <a:avLst/>
            </a:prstGeom>
          </p:spPr>
        </p:pic>
        <p:pic>
          <p:nvPicPr>
            <p:cNvPr id="75" name="Picture 74" descr="Money Not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3765" y="4521206"/>
              <a:ext cx="537634" cy="537634"/>
            </a:xfrm>
            <a:prstGeom prst="rect">
              <a:avLst/>
            </a:prstGeom>
          </p:spPr>
        </p:pic>
      </p:grpSp>
      <p:grpSp>
        <p:nvGrpSpPr>
          <p:cNvPr id="78" name="Group 77"/>
          <p:cNvGrpSpPr/>
          <p:nvPr/>
        </p:nvGrpSpPr>
        <p:grpSpPr>
          <a:xfrm>
            <a:off x="7224059" y="3589866"/>
            <a:ext cx="1509306" cy="795867"/>
            <a:chOff x="7224059" y="3475566"/>
            <a:chExt cx="1509306" cy="795867"/>
          </a:xfrm>
        </p:grpSpPr>
        <p:sp>
          <p:nvSpPr>
            <p:cNvPr id="20" name="Equal 19"/>
            <p:cNvSpPr/>
            <p:nvPr/>
          </p:nvSpPr>
          <p:spPr>
            <a:xfrm>
              <a:off x="7224059" y="3771903"/>
              <a:ext cx="343647" cy="351118"/>
            </a:xfrm>
            <a:prstGeom prst="mathEqual">
              <a:avLst>
                <a:gd name="adj1" fmla="val 15275"/>
                <a:gd name="adj2" fmla="val 16548"/>
              </a:avLst>
            </a:prstGeom>
            <a:solidFill>
              <a:schemeClr val="tx2">
                <a:lumMod val="50000"/>
              </a:schemeClr>
            </a:solidFill>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pic>
          <p:nvPicPr>
            <p:cNvPr id="76" name="Picture 75" descr="Money Not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5731" y="3708409"/>
              <a:ext cx="537634" cy="537634"/>
            </a:xfrm>
            <a:prstGeom prst="rect">
              <a:avLst/>
            </a:prstGeom>
          </p:spPr>
        </p:pic>
        <p:pic>
          <p:nvPicPr>
            <p:cNvPr id="22" name="Picture 21" descr="Money Ba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033" y="3475566"/>
              <a:ext cx="795867" cy="795867"/>
            </a:xfrm>
            <a:prstGeom prst="rect">
              <a:avLst/>
            </a:prstGeom>
          </p:spPr>
        </p:pic>
      </p:grpSp>
      <p:pic>
        <p:nvPicPr>
          <p:cNvPr id="79" name="Picture 78" descr="Numb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200" y="4038600"/>
            <a:ext cx="609600" cy="609600"/>
          </a:xfrm>
          <a:prstGeom prst="rect">
            <a:avLst/>
          </a:prstGeom>
        </p:spPr>
      </p:pic>
    </p:spTree>
    <p:extLst>
      <p:ext uri="{BB962C8B-B14F-4D97-AF65-F5344CB8AC3E}">
        <p14:creationId xmlns:p14="http://schemas.microsoft.com/office/powerpoint/2010/main" val="168136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233" y="1280077"/>
            <a:ext cx="9144000" cy="923330"/>
            <a:chOff x="0" y="3700542"/>
            <a:chExt cx="9144000" cy="923330"/>
          </a:xfrm>
        </p:grpSpPr>
        <p:sp>
          <p:nvSpPr>
            <p:cNvPr id="19"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dirty="0"/>
                <a:t>Scalability</a:t>
              </a:r>
            </a:p>
          </p:txBody>
        </p:sp>
        <p:sp>
          <p:nvSpPr>
            <p:cNvPr id="20" name="TextBox 19"/>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01</a:t>
              </a:r>
            </a:p>
          </p:txBody>
        </p:sp>
        <p:cxnSp>
          <p:nvCxnSpPr>
            <p:cNvPr id="21" name="Straight Connector 20"/>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4233" y="2118277"/>
            <a:ext cx="9144000" cy="923330"/>
            <a:chOff x="0" y="3700542"/>
            <a:chExt cx="9144000" cy="923330"/>
          </a:xfrm>
        </p:grpSpPr>
        <p:sp>
          <p:nvSpPr>
            <p:cNvPr id="48" name="Title 1"/>
            <p:cNvSpPr txBox="1">
              <a:spLocks/>
            </p:cNvSpPr>
            <p:nvPr/>
          </p:nvSpPr>
          <p:spPr>
            <a:xfrm>
              <a:off x="0" y="3843338"/>
              <a:ext cx="9144000" cy="761527"/>
            </a:xfrm>
            <a:prstGeom prst="rect">
              <a:avLst/>
            </a:prstGeom>
            <a:solidFill>
              <a:srgbClr val="FFFFFF">
                <a:alpha val="60000"/>
              </a:srgbClr>
            </a:solidFill>
          </p:spPr>
          <p:txBody>
            <a:bodyPr vert="horz" lIns="91440" tIns="72000" rIns="91440" bIns="180000" rtlCol="0" anchor="ctr" anchorCtr="0">
              <a:normAutofit lnSpcReduction="10000"/>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3600" b="0" dirty="0"/>
                <a:t>Elastic Scalability</a:t>
              </a:r>
            </a:p>
          </p:txBody>
        </p:sp>
        <p:sp>
          <p:nvSpPr>
            <p:cNvPr id="49" name="TextBox 48"/>
            <p:cNvSpPr txBox="1"/>
            <p:nvPr/>
          </p:nvSpPr>
          <p:spPr>
            <a:xfrm>
              <a:off x="482600" y="3700542"/>
              <a:ext cx="816299" cy="923330"/>
            </a:xfrm>
            <a:prstGeom prst="rect">
              <a:avLst/>
            </a:prstGeom>
            <a:noFill/>
            <a:ln>
              <a:noFill/>
            </a:ln>
          </p:spPr>
          <p:txBody>
            <a:bodyPr wrap="none" rtlCol="0">
              <a:spAutoFit/>
            </a:bodyPr>
            <a:lstStyle/>
            <a:p>
              <a:r>
                <a:rPr lang="en-US" sz="5400">
                  <a:solidFill>
                    <a:schemeClr val="tx2">
                      <a:lumMod val="75000"/>
                    </a:schemeClr>
                  </a:solidFill>
                  <a:latin typeface="Arial Narrow"/>
                  <a:cs typeface="Arial Narrow"/>
                </a:rPr>
                <a:t>02</a:t>
              </a:r>
            </a:p>
          </p:txBody>
        </p:sp>
        <p:cxnSp>
          <p:nvCxnSpPr>
            <p:cNvPr id="50" name="Straight Connector 49"/>
            <p:cNvCxnSpPr/>
            <p:nvPr/>
          </p:nvCxnSpPr>
          <p:spPr>
            <a:xfrm>
              <a:off x="1371600" y="3843338"/>
              <a:ext cx="0" cy="74882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b="0"/>
              <a:t>Agenda</a:t>
            </a:r>
          </a:p>
        </p:txBody>
      </p:sp>
      <p:sp>
        <p:nvSpPr>
          <p:cNvPr id="4" name="Date Placeholder 3"/>
          <p:cNvSpPr>
            <a:spLocks noGrp="1"/>
          </p:cNvSpPr>
          <p:nvPr>
            <p:ph type="dt" sz="half" idx="10"/>
          </p:nvPr>
        </p:nvSpPr>
        <p:spPr/>
        <p:txBody>
          <a:bodyPr/>
          <a:lstStyle/>
          <a:p>
            <a:fld id="{D165DBA8-B6EE-4C4F-BC61-5BCB0EBA0B55}" type="datetime1">
              <a:t>4/18/18</a:t>
            </a:fld>
            <a:endParaRPr lang="en-US"/>
          </a:p>
        </p:txBody>
      </p:sp>
      <p:sp>
        <p:nvSpPr>
          <p:cNvPr id="6" name="Slide Number Placeholder 5"/>
          <p:cNvSpPr>
            <a:spLocks noGrp="1"/>
          </p:cNvSpPr>
          <p:nvPr>
            <p:ph type="sldNum" sz="quarter" idx="12"/>
          </p:nvPr>
        </p:nvSpPr>
        <p:spPr/>
        <p:txBody>
          <a:bodyPr/>
          <a:lstStyle/>
          <a:p>
            <a:fld id="{BBE0A389-EB18-824A-A5ED-72ACC9A7FB5D}" type="slidenum">
              <a:t>2</a:t>
            </a:fld>
            <a:endParaRPr lang="en-US"/>
          </a:p>
        </p:txBody>
      </p:sp>
    </p:spTree>
    <p:extLst>
      <p:ext uri="{BB962C8B-B14F-4D97-AF65-F5344CB8AC3E}">
        <p14:creationId xmlns:p14="http://schemas.microsoft.com/office/powerpoint/2010/main" val="219737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20</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1744067"/>
          </a:xfrm>
          <a:prstGeom prst="rect">
            <a:avLst/>
          </a:prstGeom>
          <a:noFill/>
        </p:spPr>
        <p:txBody>
          <a:bodyPr wrap="square" rtlCol="0">
            <a:spAutoFit/>
          </a:bodyPr>
          <a:lstStyle/>
          <a:p>
            <a:r>
              <a:rPr lang="en-US" sz="3000">
                <a:latin typeface="Abadi MT Condensed Light"/>
                <a:cs typeface="Abadi MT Condensed Light"/>
              </a:rPr>
              <a:t>In search of the perfect number…</a:t>
            </a:r>
          </a:p>
          <a:p>
            <a:pPr lvl="0">
              <a:spcBef>
                <a:spcPts val="1000"/>
              </a:spcBef>
            </a:pPr>
            <a:r>
              <a:rPr lang="en-US" sz="2300" i="1">
                <a:solidFill>
                  <a:prstClr val="black">
                    <a:lumMod val="65000"/>
                    <a:lumOff val="35000"/>
                  </a:prstClr>
                </a:solidFill>
                <a:latin typeface="Abadi MT Condensed Light"/>
                <a:cs typeface="Abadi MT Condensed Light"/>
              </a:rPr>
              <a:t>The best number will be eventually a trade-off between the desired user experience we want to deliver and the amount of money we are willing to spend…</a:t>
            </a:r>
          </a:p>
        </p:txBody>
      </p:sp>
      <p:grpSp>
        <p:nvGrpSpPr>
          <p:cNvPr id="3" name="Group 2"/>
          <p:cNvGrpSpPr/>
          <p:nvPr/>
        </p:nvGrpSpPr>
        <p:grpSpPr>
          <a:xfrm>
            <a:off x="1028700" y="3632042"/>
            <a:ext cx="8115300" cy="2362358"/>
            <a:chOff x="1028700" y="3632042"/>
            <a:chExt cx="8115300" cy="2362358"/>
          </a:xfrm>
        </p:grpSpPr>
        <p:grpSp>
          <p:nvGrpSpPr>
            <p:cNvPr id="46" name="Group 45"/>
            <p:cNvGrpSpPr/>
            <p:nvPr/>
          </p:nvGrpSpPr>
          <p:grpSpPr>
            <a:xfrm>
              <a:off x="1028700" y="3632042"/>
              <a:ext cx="8115300" cy="2362358"/>
              <a:chOff x="850893" y="2946241"/>
              <a:chExt cx="8115300" cy="2362358"/>
            </a:xfrm>
          </p:grpSpPr>
          <p:sp>
            <p:nvSpPr>
              <p:cNvPr id="47" name="Rectangle 46"/>
              <p:cNvSpPr/>
              <p:nvPr/>
            </p:nvSpPr>
            <p:spPr>
              <a:xfrm>
                <a:off x="1606550" y="2946243"/>
                <a:ext cx="7359643" cy="236235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1687759" y="2995340"/>
                <a:ext cx="6872033"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IT IS WORTH ASKING… IS THERE A (SINGLE) PERFECT NUMBER?</a:t>
                </a:r>
              </a:p>
            </p:txBody>
          </p:sp>
          <p:sp>
            <p:nvSpPr>
              <p:cNvPr id="61" name="Rectangle 60"/>
              <p:cNvSpPr/>
              <p:nvPr/>
            </p:nvSpPr>
            <p:spPr>
              <a:xfrm>
                <a:off x="850893" y="2946241"/>
                <a:ext cx="760594" cy="23369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658331" y="3513692"/>
                <a:ext cx="7282462" cy="1631216"/>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Before we venture in any complex math to determine the ultimate number, we reflect on whether this question can be really answered, or whether the question itself does not make sense.</a:t>
                </a:r>
              </a:p>
              <a:p>
                <a:r>
                  <a:rPr lang="en-US" sz="1600" dirty="0">
                    <a:solidFill>
                      <a:schemeClr val="accent4">
                        <a:lumMod val="75000"/>
                      </a:schemeClr>
                    </a:solidFill>
                  </a:rPr>
                  <a:t>Determining a single optimal number of nodes for our application, implies that all the information available at calculation time, will not change.</a:t>
                </a:r>
              </a:p>
              <a:p>
                <a:r>
                  <a:rPr lang="en-US" sz="1600" dirty="0">
                    <a:solidFill>
                      <a:schemeClr val="accent4">
                        <a:lumMod val="75000"/>
                      </a:schemeClr>
                    </a:solidFill>
                  </a:rPr>
                  <a:t>Because web application scalability is primarily concerned with the addressing user demand to meet a predefined performance target, it is unlikely that these conditions will not change over time.</a:t>
                </a:r>
              </a:p>
            </p:txBody>
          </p:sp>
        </p:grpSp>
        <p:sp>
          <p:nvSpPr>
            <p:cNvPr id="65" name="Oval 64"/>
            <p:cNvSpPr/>
            <p:nvPr/>
          </p:nvSpPr>
          <p:spPr>
            <a:xfrm>
              <a:off x="1155700" y="3771900"/>
              <a:ext cx="520700" cy="508000"/>
            </a:xfrm>
            <a:prstGeom prst="ellipse">
              <a:avLst/>
            </a:prstGeom>
            <a:solidFill>
              <a:schemeClr val="accent4">
                <a:lumMod val="20000"/>
                <a:lumOff val="80000"/>
              </a:schemeClr>
            </a:solidFill>
            <a:ln w="3175" cmpd="sng">
              <a:solidFill>
                <a:schemeClr val="accent4">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TextBox 66"/>
            <p:cNvSpPr txBox="1"/>
            <p:nvPr/>
          </p:nvSpPr>
          <p:spPr>
            <a:xfrm>
              <a:off x="1193800" y="3695700"/>
              <a:ext cx="466669" cy="646331"/>
            </a:xfrm>
            <a:prstGeom prst="rect">
              <a:avLst/>
            </a:prstGeom>
            <a:noFill/>
          </p:spPr>
          <p:txBody>
            <a:bodyPr wrap="none" rtlCol="0">
              <a:spAutoFit/>
            </a:bodyPr>
            <a:lstStyle/>
            <a:p>
              <a:r>
                <a:rPr lang="en-US" sz="3600">
                  <a:solidFill>
                    <a:srgbClr val="A495B8"/>
                  </a:solidFill>
                  <a:latin typeface="Arial Black"/>
                  <a:cs typeface="Arial Black"/>
                </a:rPr>
                <a:t>?</a:t>
              </a:r>
              <a:endParaRPr lang="en-US">
                <a:solidFill>
                  <a:srgbClr val="A495B8"/>
                </a:solidFill>
                <a:latin typeface="Arial Black"/>
                <a:cs typeface="Arial Black"/>
              </a:endParaRPr>
            </a:p>
          </p:txBody>
        </p:sp>
      </p:grpSp>
    </p:spTree>
    <p:extLst>
      <p:ext uri="{BB962C8B-B14F-4D97-AF65-F5344CB8AC3E}">
        <p14:creationId xmlns:p14="http://schemas.microsoft.com/office/powerpoint/2010/main" val="109540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grpSp>
        <p:nvGrpSpPr>
          <p:cNvPr id="70" name="Group 69"/>
          <p:cNvGrpSpPr/>
          <p:nvPr/>
        </p:nvGrpSpPr>
        <p:grpSpPr>
          <a:xfrm>
            <a:off x="571500" y="3263900"/>
            <a:ext cx="2197100" cy="2921000"/>
            <a:chOff x="3479800" y="3302000"/>
            <a:chExt cx="2197100" cy="2921000"/>
          </a:xfrm>
        </p:grpSpPr>
        <p:pic>
          <p:nvPicPr>
            <p:cNvPr id="71" name="Picture 70" descr="cross_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900" y="5613400"/>
              <a:ext cx="609600" cy="609600"/>
            </a:xfrm>
            <a:prstGeom prst="rect">
              <a:avLst/>
            </a:prstGeom>
          </p:spPr>
        </p:pic>
        <p:sp>
          <p:nvSpPr>
            <p:cNvPr id="72" name="Rectangle 71"/>
            <p:cNvSpPr/>
            <p:nvPr/>
          </p:nvSpPr>
          <p:spPr>
            <a:xfrm>
              <a:off x="3479800" y="3302000"/>
              <a:ext cx="2197100" cy="2133600"/>
            </a:xfrm>
            <a:prstGeom prst="rect">
              <a:avLst/>
            </a:prstGeom>
            <a:gradFill flip="none" rotWithShape="1">
              <a:gsLst>
                <a:gs pos="0">
                  <a:srgbClr val="FDCDCD">
                    <a:alpha val="70000"/>
                  </a:srgbClr>
                </a:gs>
                <a:gs pos="100000">
                  <a:prstClr val="white">
                    <a:alpha val="0"/>
                  </a:prstClr>
                </a:gs>
              </a:gsLst>
              <a:lin ang="16200000" scaled="0"/>
              <a:tileRect/>
            </a:gra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3479800" y="3302000"/>
            <a:ext cx="2197100" cy="2921000"/>
            <a:chOff x="3479800" y="3302000"/>
            <a:chExt cx="2197100" cy="2921000"/>
          </a:xfrm>
        </p:grpSpPr>
        <p:pic>
          <p:nvPicPr>
            <p:cNvPr id="66" name="Picture 65" descr="cross_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900" y="5613400"/>
              <a:ext cx="609600" cy="609600"/>
            </a:xfrm>
            <a:prstGeom prst="rect">
              <a:avLst/>
            </a:prstGeom>
          </p:spPr>
        </p:pic>
        <p:sp>
          <p:nvSpPr>
            <p:cNvPr id="68" name="Rectangle 67"/>
            <p:cNvSpPr/>
            <p:nvPr/>
          </p:nvSpPr>
          <p:spPr>
            <a:xfrm>
              <a:off x="3479800" y="3302000"/>
              <a:ext cx="2197100" cy="2133600"/>
            </a:xfrm>
            <a:prstGeom prst="rect">
              <a:avLst/>
            </a:prstGeom>
            <a:gradFill flip="none" rotWithShape="1">
              <a:gsLst>
                <a:gs pos="0">
                  <a:srgbClr val="FDCDCD">
                    <a:alpha val="70000"/>
                  </a:srgbClr>
                </a:gs>
                <a:gs pos="100000">
                  <a:prstClr val="white">
                    <a:alpha val="0"/>
                  </a:prstClr>
                </a:gs>
              </a:gsLst>
              <a:lin ang="16200000" scaled="0"/>
              <a:tileRect/>
            </a:gra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4" name="Group 63"/>
          <p:cNvGrpSpPr/>
          <p:nvPr/>
        </p:nvGrpSpPr>
        <p:grpSpPr>
          <a:xfrm>
            <a:off x="6388100" y="3314700"/>
            <a:ext cx="2197100" cy="2933700"/>
            <a:chOff x="6388100" y="3314700"/>
            <a:chExt cx="2197100" cy="2933700"/>
          </a:xfrm>
        </p:grpSpPr>
        <p:pic>
          <p:nvPicPr>
            <p:cNvPr id="34" name="Picture 33" descr="Green Tick (Sl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100" y="5588000"/>
              <a:ext cx="660400" cy="660400"/>
            </a:xfrm>
            <a:prstGeom prst="rect">
              <a:avLst/>
            </a:prstGeom>
          </p:spPr>
        </p:pic>
        <p:sp>
          <p:nvSpPr>
            <p:cNvPr id="39" name="Rectangle 38"/>
            <p:cNvSpPr/>
            <p:nvPr/>
          </p:nvSpPr>
          <p:spPr>
            <a:xfrm>
              <a:off x="6388100" y="3314700"/>
              <a:ext cx="2197100" cy="2133600"/>
            </a:xfrm>
            <a:prstGeom prst="rect">
              <a:avLst/>
            </a:prstGeom>
            <a:gradFill flip="none" rotWithShape="1">
              <a:gsLst>
                <a:gs pos="0">
                  <a:schemeClr val="accent3">
                    <a:lumMod val="40000"/>
                    <a:lumOff val="60000"/>
                    <a:alpha val="80000"/>
                  </a:schemeClr>
                </a:gs>
                <a:gs pos="100000">
                  <a:prstClr val="white">
                    <a:alpha val="0"/>
                  </a:prstClr>
                </a:gs>
              </a:gsLst>
              <a:lin ang="16200000" scaled="0"/>
              <a:tileRect/>
            </a:gra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55" name="Straight Connector 54"/>
          <p:cNvCxnSpPr/>
          <p:nvPr/>
        </p:nvCxnSpPr>
        <p:spPr>
          <a:xfrm>
            <a:off x="1786458" y="1680624"/>
            <a:ext cx="0" cy="15197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1518364"/>
          </a:xfrm>
          <a:prstGeom prst="rect">
            <a:avLst/>
          </a:prstGeom>
          <a:noFill/>
        </p:spPr>
        <p:txBody>
          <a:bodyPr wrap="square" rtlCol="0">
            <a:spAutoFit/>
          </a:bodyPr>
          <a:lstStyle/>
          <a:p>
            <a:r>
              <a:rPr lang="en-US" sz="3000">
                <a:latin typeface="Abadi MT Condensed Light"/>
                <a:cs typeface="Abadi MT Condensed Light"/>
              </a:rPr>
              <a:t>Application demand profiling</a:t>
            </a:r>
          </a:p>
          <a:p>
            <a:pPr lvl="0">
              <a:spcBef>
                <a:spcPts val="1000"/>
              </a:spcBef>
            </a:pPr>
            <a:r>
              <a:rPr lang="en-US" sz="2300" i="1">
                <a:solidFill>
                  <a:prstClr val="black">
                    <a:lumMod val="65000"/>
                    <a:lumOff val="35000"/>
                  </a:prstClr>
                </a:solidFill>
                <a:latin typeface="Abadi MT Condensed Light"/>
                <a:cs typeface="Abadi MT Condensed Light"/>
              </a:rPr>
              <a:t>The graphs below identify different application demand profiles. </a:t>
            </a:r>
          </a:p>
          <a:p>
            <a:pPr lvl="0">
              <a:spcBef>
                <a:spcPts val="1000"/>
              </a:spcBef>
            </a:pPr>
            <a:r>
              <a:rPr lang="en-US" sz="2300" i="1">
                <a:solidFill>
                  <a:prstClr val="black">
                    <a:lumMod val="65000"/>
                    <a:lumOff val="35000"/>
                  </a:prstClr>
                </a:solidFill>
                <a:latin typeface="Abadi MT Condensed Light"/>
                <a:cs typeface="Abadi MT Condensed Light"/>
              </a:rPr>
              <a:t>Which one of them is more likely to be the “common” one?</a:t>
            </a:r>
          </a:p>
        </p:txBody>
      </p:sp>
      <p:grpSp>
        <p:nvGrpSpPr>
          <p:cNvPr id="8" name="Group 7"/>
          <p:cNvGrpSpPr/>
          <p:nvPr/>
        </p:nvGrpSpPr>
        <p:grpSpPr>
          <a:xfrm>
            <a:off x="5937684" y="3409434"/>
            <a:ext cx="3142266" cy="2218154"/>
            <a:chOff x="5886884" y="3193534"/>
            <a:chExt cx="3142266" cy="2218154"/>
          </a:xfrm>
        </p:grpSpPr>
        <p:grpSp>
          <p:nvGrpSpPr>
            <p:cNvPr id="7" name="Group 6"/>
            <p:cNvGrpSpPr/>
            <p:nvPr/>
          </p:nvGrpSpPr>
          <p:grpSpPr>
            <a:xfrm>
              <a:off x="6324600" y="3695700"/>
              <a:ext cx="2235200" cy="1549400"/>
              <a:chOff x="1917700" y="3022600"/>
              <a:chExt cx="3403600" cy="2235200"/>
            </a:xfrm>
          </p:grpSpPr>
          <p:cxnSp>
            <p:nvCxnSpPr>
              <p:cNvPr id="19" name="Straight Arrow Connector 18"/>
              <p:cNvCxnSpPr/>
              <p:nvPr/>
            </p:nvCxnSpPr>
            <p:spPr>
              <a:xfrm flipV="1">
                <a:off x="1917700" y="30226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917700" y="5245102"/>
                <a:ext cx="3403600" cy="12698"/>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1926168" y="3615265"/>
                <a:ext cx="3238500" cy="1625600"/>
              </a:xfrm>
              <a:custGeom>
                <a:avLst/>
                <a:gdLst>
                  <a:gd name="connsiteX0" fmla="*/ 0 w 3073400"/>
                  <a:gd name="connsiteY0" fmla="*/ 1414632 h 1414632"/>
                  <a:gd name="connsiteX1" fmla="*/ 241300 w 3073400"/>
                  <a:gd name="connsiteY1" fmla="*/ 500232 h 1414632"/>
                  <a:gd name="connsiteX2" fmla="*/ 495300 w 3073400"/>
                  <a:gd name="connsiteY2" fmla="*/ 43032 h 1414632"/>
                  <a:gd name="connsiteX3" fmla="*/ 762000 w 3073400"/>
                  <a:gd name="connsiteY3" fmla="*/ 81132 h 1414632"/>
                  <a:gd name="connsiteX4" fmla="*/ 927100 w 3073400"/>
                  <a:gd name="connsiteY4" fmla="*/ 589132 h 1414632"/>
                  <a:gd name="connsiteX5" fmla="*/ 1092200 w 3073400"/>
                  <a:gd name="connsiteY5" fmla="*/ 817732 h 1414632"/>
                  <a:gd name="connsiteX6" fmla="*/ 1295400 w 3073400"/>
                  <a:gd name="connsiteY6" fmla="*/ 665332 h 1414632"/>
                  <a:gd name="connsiteX7" fmla="*/ 1473200 w 3073400"/>
                  <a:gd name="connsiteY7" fmla="*/ 322432 h 1414632"/>
                  <a:gd name="connsiteX8" fmla="*/ 1612900 w 3073400"/>
                  <a:gd name="connsiteY8" fmla="*/ 398632 h 1414632"/>
                  <a:gd name="connsiteX9" fmla="*/ 1765300 w 3073400"/>
                  <a:gd name="connsiteY9" fmla="*/ 1008232 h 1414632"/>
                  <a:gd name="connsiteX10" fmla="*/ 1905000 w 3073400"/>
                  <a:gd name="connsiteY10" fmla="*/ 1262232 h 1414632"/>
                  <a:gd name="connsiteX11" fmla="*/ 2171700 w 3073400"/>
                  <a:gd name="connsiteY11" fmla="*/ 1274932 h 1414632"/>
                  <a:gd name="connsiteX12" fmla="*/ 2311400 w 3073400"/>
                  <a:gd name="connsiteY12" fmla="*/ 1084432 h 1414632"/>
                  <a:gd name="connsiteX13" fmla="*/ 2565400 w 3073400"/>
                  <a:gd name="connsiteY13" fmla="*/ 1109832 h 1414632"/>
                  <a:gd name="connsiteX14" fmla="*/ 2743200 w 3073400"/>
                  <a:gd name="connsiteY14" fmla="*/ 1262232 h 1414632"/>
                  <a:gd name="connsiteX15" fmla="*/ 3073400 w 3073400"/>
                  <a:gd name="connsiteY15" fmla="*/ 1325732 h 14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73400" h="1414632">
                    <a:moveTo>
                      <a:pt x="0" y="1414632"/>
                    </a:moveTo>
                    <a:cubicBezTo>
                      <a:pt x="79375" y="1071732"/>
                      <a:pt x="158750" y="728832"/>
                      <a:pt x="241300" y="500232"/>
                    </a:cubicBezTo>
                    <a:cubicBezTo>
                      <a:pt x="323850" y="271632"/>
                      <a:pt x="408517" y="112882"/>
                      <a:pt x="495300" y="43032"/>
                    </a:cubicBezTo>
                    <a:cubicBezTo>
                      <a:pt x="582083" y="-26818"/>
                      <a:pt x="690033" y="-9885"/>
                      <a:pt x="762000" y="81132"/>
                    </a:cubicBezTo>
                    <a:cubicBezTo>
                      <a:pt x="833967" y="172149"/>
                      <a:pt x="872067" y="466365"/>
                      <a:pt x="927100" y="589132"/>
                    </a:cubicBezTo>
                    <a:cubicBezTo>
                      <a:pt x="982133" y="711899"/>
                      <a:pt x="1030817" y="805032"/>
                      <a:pt x="1092200" y="817732"/>
                    </a:cubicBezTo>
                    <a:cubicBezTo>
                      <a:pt x="1153583" y="830432"/>
                      <a:pt x="1231900" y="747882"/>
                      <a:pt x="1295400" y="665332"/>
                    </a:cubicBezTo>
                    <a:cubicBezTo>
                      <a:pt x="1358900" y="582782"/>
                      <a:pt x="1420283" y="366882"/>
                      <a:pt x="1473200" y="322432"/>
                    </a:cubicBezTo>
                    <a:cubicBezTo>
                      <a:pt x="1526117" y="277982"/>
                      <a:pt x="1564217" y="284332"/>
                      <a:pt x="1612900" y="398632"/>
                    </a:cubicBezTo>
                    <a:cubicBezTo>
                      <a:pt x="1661583" y="512932"/>
                      <a:pt x="1716617" y="864299"/>
                      <a:pt x="1765300" y="1008232"/>
                    </a:cubicBezTo>
                    <a:cubicBezTo>
                      <a:pt x="1813983" y="1152165"/>
                      <a:pt x="1837267" y="1217782"/>
                      <a:pt x="1905000" y="1262232"/>
                    </a:cubicBezTo>
                    <a:cubicBezTo>
                      <a:pt x="1972733" y="1306682"/>
                      <a:pt x="2103967" y="1304565"/>
                      <a:pt x="2171700" y="1274932"/>
                    </a:cubicBezTo>
                    <a:cubicBezTo>
                      <a:pt x="2239433" y="1245299"/>
                      <a:pt x="2245783" y="1111949"/>
                      <a:pt x="2311400" y="1084432"/>
                    </a:cubicBezTo>
                    <a:cubicBezTo>
                      <a:pt x="2377017" y="1056915"/>
                      <a:pt x="2493433" y="1080199"/>
                      <a:pt x="2565400" y="1109832"/>
                    </a:cubicBezTo>
                    <a:cubicBezTo>
                      <a:pt x="2637367" y="1139465"/>
                      <a:pt x="2658533" y="1226249"/>
                      <a:pt x="2743200" y="1262232"/>
                    </a:cubicBezTo>
                    <a:cubicBezTo>
                      <a:pt x="2827867" y="1298215"/>
                      <a:pt x="3073400" y="1325732"/>
                      <a:pt x="3073400" y="1325732"/>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Rectangle 21"/>
            <p:cNvSpPr/>
            <p:nvPr/>
          </p:nvSpPr>
          <p:spPr>
            <a:xfrm>
              <a:off x="5886884" y="3193534"/>
              <a:ext cx="864239" cy="523220"/>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p>
            <a:p>
              <a:pPr algn="ctr"/>
              <a:r>
                <a:rPr lang="en-US" sz="1200" dirty="0">
                  <a:solidFill>
                    <a:srgbClr val="070B60"/>
                  </a:solidFill>
                  <a:latin typeface="Abadi MT Condensed Light"/>
                  <a:cs typeface="Abadi MT Condensed Light"/>
                </a:rPr>
                <a:t>(REQUEST/s)</a:t>
              </a:r>
              <a:endParaRPr lang="en-US" sz="1050" dirty="0"/>
            </a:p>
          </p:txBody>
        </p:sp>
        <p:sp>
          <p:nvSpPr>
            <p:cNvPr id="23" name="Rectangle 22"/>
            <p:cNvSpPr/>
            <p:nvPr/>
          </p:nvSpPr>
          <p:spPr>
            <a:xfrm>
              <a:off x="8511059"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grpSp>
      <p:grpSp>
        <p:nvGrpSpPr>
          <p:cNvPr id="15" name="Group 14"/>
          <p:cNvGrpSpPr/>
          <p:nvPr/>
        </p:nvGrpSpPr>
        <p:grpSpPr>
          <a:xfrm>
            <a:off x="3042084" y="3396734"/>
            <a:ext cx="3142266" cy="2218154"/>
            <a:chOff x="3042084" y="3409434"/>
            <a:chExt cx="3142266" cy="2218154"/>
          </a:xfrm>
        </p:grpSpPr>
        <p:grpSp>
          <p:nvGrpSpPr>
            <p:cNvPr id="40" name="Group 39"/>
            <p:cNvGrpSpPr/>
            <p:nvPr/>
          </p:nvGrpSpPr>
          <p:grpSpPr>
            <a:xfrm>
              <a:off x="3042084" y="3409434"/>
              <a:ext cx="3142266" cy="2218154"/>
              <a:chOff x="5886884" y="3193534"/>
              <a:chExt cx="3142266" cy="2218154"/>
            </a:xfrm>
          </p:grpSpPr>
          <p:grpSp>
            <p:nvGrpSpPr>
              <p:cNvPr id="41" name="Group 40"/>
              <p:cNvGrpSpPr/>
              <p:nvPr/>
            </p:nvGrpSpPr>
            <p:grpSpPr>
              <a:xfrm>
                <a:off x="6324600" y="3695700"/>
                <a:ext cx="2235200" cy="1549400"/>
                <a:chOff x="1917700" y="3022600"/>
                <a:chExt cx="3403600" cy="2235200"/>
              </a:xfrm>
            </p:grpSpPr>
            <p:cxnSp>
              <p:nvCxnSpPr>
                <p:cNvPr id="44" name="Straight Arrow Connector 43"/>
                <p:cNvCxnSpPr/>
                <p:nvPr/>
              </p:nvCxnSpPr>
              <p:spPr>
                <a:xfrm flipV="1">
                  <a:off x="1917700" y="30226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1917700" y="5245102"/>
                  <a:ext cx="3403600" cy="12698"/>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5886884" y="3193534"/>
                <a:ext cx="864239" cy="523220"/>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p>
              <a:p>
                <a:pPr algn="ctr"/>
                <a:r>
                  <a:rPr lang="en-US" sz="1200" dirty="0">
                    <a:solidFill>
                      <a:srgbClr val="070B60"/>
                    </a:solidFill>
                    <a:latin typeface="Abadi MT Condensed Light"/>
                    <a:cs typeface="Abadi MT Condensed Light"/>
                  </a:rPr>
                  <a:t>(REQUEST/s)</a:t>
                </a:r>
                <a:endParaRPr lang="en-US" sz="1050" dirty="0"/>
              </a:p>
            </p:txBody>
          </p:sp>
          <p:sp>
            <p:nvSpPr>
              <p:cNvPr id="43" name="Rectangle 42"/>
              <p:cNvSpPr/>
              <p:nvPr/>
            </p:nvSpPr>
            <p:spPr>
              <a:xfrm>
                <a:off x="8511059"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grpSp>
        <p:cxnSp>
          <p:nvCxnSpPr>
            <p:cNvPr id="11" name="Straight Connector 10"/>
            <p:cNvCxnSpPr/>
            <p:nvPr/>
          </p:nvCxnSpPr>
          <p:spPr>
            <a:xfrm flipV="1">
              <a:off x="3492500" y="4178300"/>
              <a:ext cx="2159000" cy="66040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33784" y="3358634"/>
            <a:ext cx="3142266" cy="2218154"/>
            <a:chOff x="184584" y="3371334"/>
            <a:chExt cx="3142266" cy="2218154"/>
          </a:xfrm>
        </p:grpSpPr>
        <p:grpSp>
          <p:nvGrpSpPr>
            <p:cNvPr id="49" name="Group 48"/>
            <p:cNvGrpSpPr/>
            <p:nvPr/>
          </p:nvGrpSpPr>
          <p:grpSpPr>
            <a:xfrm>
              <a:off x="184584" y="3371334"/>
              <a:ext cx="3142266" cy="2218154"/>
              <a:chOff x="5886884" y="3193534"/>
              <a:chExt cx="3142266" cy="2218154"/>
            </a:xfrm>
          </p:grpSpPr>
          <p:grpSp>
            <p:nvGrpSpPr>
              <p:cNvPr id="50" name="Group 49"/>
              <p:cNvGrpSpPr/>
              <p:nvPr/>
            </p:nvGrpSpPr>
            <p:grpSpPr>
              <a:xfrm>
                <a:off x="6324600" y="3695700"/>
                <a:ext cx="2235200" cy="1549400"/>
                <a:chOff x="1917700" y="3022600"/>
                <a:chExt cx="3403600" cy="2235200"/>
              </a:xfrm>
            </p:grpSpPr>
            <p:cxnSp>
              <p:nvCxnSpPr>
                <p:cNvPr id="54" name="Straight Arrow Connector 53"/>
                <p:cNvCxnSpPr/>
                <p:nvPr/>
              </p:nvCxnSpPr>
              <p:spPr>
                <a:xfrm flipV="1">
                  <a:off x="1917700" y="30226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917700" y="5245102"/>
                  <a:ext cx="3403600" cy="12698"/>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a:xfrm>
                <a:off x="5886884" y="3193534"/>
                <a:ext cx="864239" cy="523220"/>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p>
              <a:p>
                <a:pPr algn="ctr"/>
                <a:r>
                  <a:rPr lang="en-US" sz="1200" dirty="0">
                    <a:solidFill>
                      <a:srgbClr val="070B60"/>
                    </a:solidFill>
                    <a:latin typeface="Abadi MT Condensed Light"/>
                    <a:cs typeface="Abadi MT Condensed Light"/>
                  </a:rPr>
                  <a:t>(REQUEST/s)</a:t>
                </a:r>
                <a:endParaRPr lang="en-US" sz="1050" dirty="0"/>
              </a:p>
            </p:txBody>
          </p:sp>
          <p:sp>
            <p:nvSpPr>
              <p:cNvPr id="52" name="Rectangle 51"/>
              <p:cNvSpPr/>
              <p:nvPr/>
            </p:nvSpPr>
            <p:spPr>
              <a:xfrm>
                <a:off x="8511059"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grpSp>
        <p:cxnSp>
          <p:nvCxnSpPr>
            <p:cNvPr id="63" name="Straight Connector 62"/>
            <p:cNvCxnSpPr/>
            <p:nvPr/>
          </p:nvCxnSpPr>
          <p:spPr>
            <a:xfrm>
              <a:off x="622300" y="4813300"/>
              <a:ext cx="2235200"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860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55" name="Straight Connector 54"/>
          <p:cNvCxnSpPr/>
          <p:nvPr/>
        </p:nvCxnSpPr>
        <p:spPr>
          <a:xfrm>
            <a:off x="1786458" y="1680624"/>
            <a:ext cx="0" cy="4402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1036181"/>
          </a:xfrm>
          <a:prstGeom prst="rect">
            <a:avLst/>
          </a:prstGeom>
          <a:noFill/>
        </p:spPr>
        <p:txBody>
          <a:bodyPr wrap="square" rtlCol="0">
            <a:spAutoFit/>
          </a:bodyPr>
          <a:lstStyle/>
          <a:p>
            <a:r>
              <a:rPr lang="en-US" sz="3000">
                <a:latin typeface="Abadi MT Condensed Light"/>
                <a:cs typeface="Abadi MT Condensed Light"/>
              </a:rPr>
              <a:t>Application demand profiling</a:t>
            </a:r>
          </a:p>
          <a:p>
            <a:pPr lvl="0">
              <a:spcBef>
                <a:spcPts val="1000"/>
              </a:spcBef>
            </a:pPr>
            <a:r>
              <a:rPr lang="en-US" sz="2300" i="1">
                <a:solidFill>
                  <a:prstClr val="black">
                    <a:lumMod val="65000"/>
                    <a:lumOff val="35000"/>
                  </a:prstClr>
                </a:solidFill>
                <a:latin typeface="Abadi MT Condensed Light"/>
                <a:cs typeface="Abadi MT Condensed Light"/>
              </a:rPr>
              <a:t>A few observations…</a:t>
            </a:r>
          </a:p>
        </p:txBody>
      </p:sp>
      <p:grpSp>
        <p:nvGrpSpPr>
          <p:cNvPr id="46" name="Group 45"/>
          <p:cNvGrpSpPr/>
          <p:nvPr/>
        </p:nvGrpSpPr>
        <p:grpSpPr>
          <a:xfrm>
            <a:off x="1037163" y="2748094"/>
            <a:ext cx="8106837" cy="1277806"/>
            <a:chOff x="1037163" y="4208594"/>
            <a:chExt cx="8106837" cy="1277806"/>
          </a:xfrm>
        </p:grpSpPr>
        <p:grpSp>
          <p:nvGrpSpPr>
            <p:cNvPr id="47" name="Group 46"/>
            <p:cNvGrpSpPr/>
            <p:nvPr/>
          </p:nvGrpSpPr>
          <p:grpSpPr>
            <a:xfrm>
              <a:off x="1037163" y="4208594"/>
              <a:ext cx="8106837" cy="1277806"/>
              <a:chOff x="897468" y="2388214"/>
              <a:chExt cx="8106837" cy="1277806"/>
            </a:xfrm>
          </p:grpSpPr>
          <p:grpSp>
            <p:nvGrpSpPr>
              <p:cNvPr id="57" name="Group 56"/>
              <p:cNvGrpSpPr/>
              <p:nvPr/>
            </p:nvGrpSpPr>
            <p:grpSpPr>
              <a:xfrm>
                <a:off x="1006231" y="2395088"/>
                <a:ext cx="7998074" cy="1270932"/>
                <a:chOff x="1006231" y="2570930"/>
                <a:chExt cx="7998074" cy="1270932"/>
              </a:xfrm>
            </p:grpSpPr>
            <p:sp>
              <p:nvSpPr>
                <p:cNvPr id="62" name="Rectangle 61"/>
                <p:cNvSpPr/>
                <p:nvPr/>
              </p:nvSpPr>
              <p:spPr>
                <a:xfrm>
                  <a:off x="1006231" y="2570930"/>
                  <a:ext cx="7998074" cy="1270932"/>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655223" y="2627780"/>
                  <a:ext cx="7018882" cy="307777"/>
                </a:xfrm>
                <a:prstGeom prst="rect">
                  <a:avLst/>
                </a:prstGeom>
                <a:noFill/>
              </p:spPr>
              <p:txBody>
                <a:bodyPr wrap="square" lIns="0" tIns="0" rIns="108000" bIns="0" rtlCol="0" anchor="ctr" anchorCtr="0">
                  <a:spAutoFit/>
                </a:bodyPr>
                <a:lstStyle/>
                <a:p>
                  <a:pPr marL="180000"/>
                  <a:r>
                    <a:rPr lang="en-US" sz="2000" dirty="0">
                      <a:solidFill>
                        <a:srgbClr val="B27979"/>
                      </a:solidFill>
                      <a:latin typeface="Abadi MT Condensed Light"/>
                      <a:cs typeface="Abadi MT Condensed Light"/>
                    </a:rPr>
                    <a:t>CONSTANT DEMAND</a:t>
                  </a:r>
                  <a:r>
                    <a:rPr lang="en-US" sz="1600" dirty="0">
                      <a:solidFill>
                        <a:srgbClr val="B27979"/>
                      </a:solidFill>
                      <a:latin typeface="Abadi MT Condensed Light"/>
                      <a:cs typeface="Abadi MT Condensed Light"/>
                    </a:rPr>
                    <a:t> – (VERY RARE)</a:t>
                  </a:r>
                  <a:endParaRPr lang="en-US" sz="2000" dirty="0">
                    <a:solidFill>
                      <a:srgbClr val="B27979"/>
                    </a:solidFill>
                    <a:latin typeface="Abadi MT Condensed Light"/>
                    <a:cs typeface="Abadi MT Condensed Light"/>
                  </a:endParaRPr>
                </a:p>
              </p:txBody>
            </p:sp>
          </p:grpSp>
          <p:sp>
            <p:nvSpPr>
              <p:cNvPr id="60" name="Rectangle 59"/>
              <p:cNvSpPr/>
              <p:nvPr/>
            </p:nvSpPr>
            <p:spPr>
              <a:xfrm>
                <a:off x="897468" y="2388214"/>
                <a:ext cx="753521" cy="127780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4446" y="2401605"/>
                <a:ext cx="618075"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3200"/>
                  <a:t>01</a:t>
                </a:r>
                <a:endParaRPr lang="en-US" sz="3600"/>
              </a:p>
            </p:txBody>
          </p:sp>
        </p:grpSp>
        <p:sp>
          <p:nvSpPr>
            <p:cNvPr id="48" name="TextBox 47"/>
            <p:cNvSpPr txBox="1"/>
            <p:nvPr/>
          </p:nvSpPr>
          <p:spPr>
            <a:xfrm>
              <a:off x="1823428" y="4648271"/>
              <a:ext cx="7206272"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pPr lvl="0"/>
              <a:r>
                <a:rPr lang="en-US" sz="1600" dirty="0"/>
                <a:t>Application with constant demand do require limited engineering for scalability as they are not required to scale in or out. In this case it makes sense to identify an optimum number of nodes. For cases with limited demand, solution based on vertical scalability can be used, by loosing in availability.</a:t>
              </a:r>
            </a:p>
          </p:txBody>
        </p:sp>
      </p:grpSp>
      <p:grpSp>
        <p:nvGrpSpPr>
          <p:cNvPr id="67" name="Group 66"/>
          <p:cNvGrpSpPr/>
          <p:nvPr/>
        </p:nvGrpSpPr>
        <p:grpSpPr>
          <a:xfrm>
            <a:off x="1037150" y="4072254"/>
            <a:ext cx="8117010" cy="967106"/>
            <a:chOff x="1037150" y="5418454"/>
            <a:chExt cx="8117010" cy="967106"/>
          </a:xfrm>
        </p:grpSpPr>
        <p:grpSp>
          <p:nvGrpSpPr>
            <p:cNvPr id="73" name="Group 72"/>
            <p:cNvGrpSpPr/>
            <p:nvPr/>
          </p:nvGrpSpPr>
          <p:grpSpPr>
            <a:xfrm>
              <a:off x="1037150" y="5418454"/>
              <a:ext cx="8106850" cy="967106"/>
              <a:chOff x="1168399" y="3858871"/>
              <a:chExt cx="8106850" cy="967106"/>
            </a:xfrm>
          </p:grpSpPr>
          <p:grpSp>
            <p:nvGrpSpPr>
              <p:cNvPr id="75" name="Group 74"/>
              <p:cNvGrpSpPr/>
              <p:nvPr/>
            </p:nvGrpSpPr>
            <p:grpSpPr>
              <a:xfrm>
                <a:off x="1202267" y="3858871"/>
                <a:ext cx="8072982" cy="967106"/>
                <a:chOff x="1966612" y="3053241"/>
                <a:chExt cx="7566511" cy="1556256"/>
              </a:xfrm>
            </p:grpSpPr>
            <p:sp>
              <p:nvSpPr>
                <p:cNvPr id="78" name="Rectangle 77"/>
                <p:cNvSpPr/>
                <p:nvPr/>
              </p:nvSpPr>
              <p:spPr>
                <a:xfrm>
                  <a:off x="1966612" y="3053241"/>
                  <a:ext cx="7566511" cy="155625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2645405" y="3140908"/>
                  <a:ext cx="6649653" cy="99054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DEMAND GROWING AT A CONSTANT RATE </a:t>
                  </a:r>
                  <a:r>
                    <a:rPr lang="en-US" sz="1600" dirty="0">
                      <a:solidFill>
                        <a:schemeClr val="accent5">
                          <a:lumMod val="75000"/>
                        </a:schemeClr>
                      </a:solidFill>
                      <a:latin typeface="Abadi MT Condensed Light"/>
                      <a:cs typeface="Abadi MT Condensed Light"/>
                    </a:rPr>
                    <a:t>– (LESS LIKELY)</a:t>
                  </a:r>
                </a:p>
                <a:p>
                  <a:pPr marL="180000"/>
                  <a:endParaRPr lang="en-US" sz="2000" dirty="0">
                    <a:solidFill>
                      <a:schemeClr val="accent5">
                        <a:lumMod val="75000"/>
                      </a:schemeClr>
                    </a:solidFill>
                    <a:latin typeface="Abadi MT Condensed Light"/>
                    <a:cs typeface="Abadi MT Condensed Light"/>
                  </a:endParaRPr>
                </a:p>
              </p:txBody>
            </p:sp>
          </p:grpSp>
          <p:sp>
            <p:nvSpPr>
              <p:cNvPr id="76" name="Rectangle 75"/>
              <p:cNvSpPr/>
              <p:nvPr/>
            </p:nvSpPr>
            <p:spPr>
              <a:xfrm>
                <a:off x="1168399" y="3858872"/>
                <a:ext cx="756139" cy="95694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1371599" y="3868635"/>
                <a:ext cx="520126" cy="584776"/>
              </a:xfrm>
              <a:prstGeom prst="rect">
                <a:avLst/>
              </a:prstGeom>
              <a:noFill/>
              <a:ln>
                <a:noFill/>
              </a:ln>
            </p:spPr>
            <p:txBody>
              <a:bodyPr wrap="square" lIns="0" rtlCol="0">
                <a:spAutoFit/>
              </a:bodyPr>
              <a:lstStyle/>
              <a:p>
                <a:pPr algn="r"/>
                <a:r>
                  <a:rPr lang="en-US" sz="3200">
                    <a:solidFill>
                      <a:schemeClr val="accent5">
                        <a:lumMod val="40000"/>
                        <a:lumOff val="60000"/>
                      </a:schemeClr>
                    </a:solidFill>
                    <a:latin typeface="Arial Narrow"/>
                    <a:cs typeface="Arial Narrow"/>
                  </a:rPr>
                  <a:t>02</a:t>
                </a:r>
              </a:p>
            </p:txBody>
          </p:sp>
        </p:grpSp>
        <p:sp>
          <p:nvSpPr>
            <p:cNvPr id="74" name="Rectangle 73"/>
            <p:cNvSpPr/>
            <p:nvPr/>
          </p:nvSpPr>
          <p:spPr>
            <a:xfrm>
              <a:off x="1757680" y="5759996"/>
              <a:ext cx="7396480" cy="584776"/>
            </a:xfrm>
            <a:prstGeom prst="rect">
              <a:avLst/>
            </a:prstGeom>
          </p:spPr>
          <p:txBody>
            <a:bodyPr wrap="square">
              <a:spAutoFit/>
            </a:bodyPr>
            <a:lstStyle/>
            <a:p>
              <a:pPr marL="92075" lvl="0"/>
              <a:r>
                <a:rPr lang="en-US" sz="1600" i="1" dirty="0">
                  <a:solidFill>
                    <a:srgbClr val="31859C"/>
                  </a:solidFill>
                  <a:latin typeface="Abadi MT Condensed Light"/>
                  <a:cs typeface="Abadi MT Condensed Light"/>
                </a:rPr>
                <a:t>This type of demand profile is unlikely to occur as it is not common for an application to have a demand constantly growing. This case implies the definition of a function of the user demand.</a:t>
              </a:r>
            </a:p>
          </p:txBody>
        </p:sp>
      </p:grpSp>
      <p:grpSp>
        <p:nvGrpSpPr>
          <p:cNvPr id="80" name="Group 79"/>
          <p:cNvGrpSpPr/>
          <p:nvPr/>
        </p:nvGrpSpPr>
        <p:grpSpPr>
          <a:xfrm>
            <a:off x="1037156" y="5080416"/>
            <a:ext cx="8106845" cy="1104484"/>
            <a:chOff x="1037156" y="2794416"/>
            <a:chExt cx="8106845" cy="1104484"/>
          </a:xfrm>
        </p:grpSpPr>
        <p:grpSp>
          <p:nvGrpSpPr>
            <p:cNvPr id="81" name="Group 80"/>
            <p:cNvGrpSpPr/>
            <p:nvPr/>
          </p:nvGrpSpPr>
          <p:grpSpPr>
            <a:xfrm>
              <a:off x="1037156" y="2794416"/>
              <a:ext cx="8106845" cy="1104484"/>
              <a:chOff x="1168399" y="5261580"/>
              <a:chExt cx="8106845" cy="1104484"/>
            </a:xfrm>
          </p:grpSpPr>
          <p:grpSp>
            <p:nvGrpSpPr>
              <p:cNvPr id="83" name="Group 82"/>
              <p:cNvGrpSpPr/>
              <p:nvPr/>
            </p:nvGrpSpPr>
            <p:grpSpPr>
              <a:xfrm>
                <a:off x="1354665" y="5261582"/>
                <a:ext cx="7920579" cy="1104482"/>
                <a:chOff x="3483166" y="4206121"/>
                <a:chExt cx="6427868" cy="1960055"/>
              </a:xfrm>
            </p:grpSpPr>
            <p:sp>
              <p:nvSpPr>
                <p:cNvPr id="86" name="Rectangle 85"/>
                <p:cNvSpPr/>
                <p:nvPr/>
              </p:nvSpPr>
              <p:spPr>
                <a:xfrm>
                  <a:off x="3483166" y="4206121"/>
                  <a:ext cx="6427868" cy="196005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3945699" y="4338324"/>
                  <a:ext cx="2873366"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IRREGULAR DEMAND</a:t>
                  </a:r>
                </a:p>
              </p:txBody>
            </p:sp>
          </p:grpSp>
          <p:sp>
            <p:nvSpPr>
              <p:cNvPr id="84" name="Rectangle 83"/>
              <p:cNvSpPr/>
              <p:nvPr/>
            </p:nvSpPr>
            <p:spPr>
              <a:xfrm>
                <a:off x="1168399" y="5261580"/>
                <a:ext cx="756139" cy="110448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1312333" y="5266738"/>
                <a:ext cx="577864" cy="584776"/>
              </a:xfrm>
              <a:prstGeom prst="rect">
                <a:avLst/>
              </a:prstGeom>
              <a:noFill/>
              <a:ln>
                <a:noFill/>
              </a:ln>
            </p:spPr>
            <p:txBody>
              <a:bodyPr wrap="square" lIns="0" rtlCol="0">
                <a:spAutoFit/>
              </a:bodyPr>
              <a:lstStyle/>
              <a:p>
                <a:pPr algn="r"/>
                <a:r>
                  <a:rPr lang="en-US" sz="3200">
                    <a:solidFill>
                      <a:schemeClr val="accent1">
                        <a:lumMod val="40000"/>
                        <a:lumOff val="60000"/>
                      </a:schemeClr>
                    </a:solidFill>
                    <a:latin typeface="Arial Narrow"/>
                    <a:cs typeface="Arial Narrow"/>
                  </a:rPr>
                  <a:t>03</a:t>
                </a:r>
              </a:p>
            </p:txBody>
          </p:sp>
        </p:grpSp>
        <p:sp>
          <p:nvSpPr>
            <p:cNvPr id="82" name="Rectangle 81"/>
            <p:cNvSpPr/>
            <p:nvPr/>
          </p:nvSpPr>
          <p:spPr>
            <a:xfrm>
              <a:off x="1757680" y="3214916"/>
              <a:ext cx="7246620" cy="584776"/>
            </a:xfrm>
            <a:prstGeom prst="rect">
              <a:avLst/>
            </a:prstGeom>
          </p:spPr>
          <p:txBody>
            <a:bodyPr wrap="square">
              <a:spAutoFit/>
            </a:bodyPr>
            <a:lstStyle/>
            <a:p>
              <a:pPr marL="92075" lvl="0"/>
              <a:r>
                <a:rPr lang="en-US" sz="1600" i="1" dirty="0">
                  <a:solidFill>
                    <a:schemeClr val="accent1">
                      <a:lumMod val="75000"/>
                    </a:schemeClr>
                  </a:solidFill>
                  <a:latin typeface="Abadi MT Condensed Light"/>
                  <a:cs typeface="Abadi MT Condensed Light"/>
                </a:rPr>
                <a:t>This is the most common scenario for “popular” web applications. In this case the demand varies at different rates and both increases and diminuishes over time, with more or less variability.</a:t>
              </a:r>
            </a:p>
          </p:txBody>
        </p:sp>
      </p:grpSp>
    </p:spTree>
    <p:extLst>
      <p:ext uri="{BB962C8B-B14F-4D97-AF65-F5344CB8AC3E}">
        <p14:creationId xmlns:p14="http://schemas.microsoft.com/office/powerpoint/2010/main" val="50208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grpSp>
        <p:nvGrpSpPr>
          <p:cNvPr id="128" name="Group 127"/>
          <p:cNvGrpSpPr/>
          <p:nvPr/>
        </p:nvGrpSpPr>
        <p:grpSpPr>
          <a:xfrm>
            <a:off x="410634" y="2626360"/>
            <a:ext cx="8733373" cy="3444240"/>
            <a:chOff x="410634" y="2626360"/>
            <a:chExt cx="8733373" cy="3444240"/>
          </a:xfrm>
        </p:grpSpPr>
        <p:sp>
          <p:nvSpPr>
            <p:cNvPr id="34" name="Rectangle 33"/>
            <p:cNvSpPr/>
            <p:nvPr/>
          </p:nvSpPr>
          <p:spPr>
            <a:xfrm>
              <a:off x="533400" y="2626360"/>
              <a:ext cx="8610600" cy="3444240"/>
            </a:xfrm>
            <a:prstGeom prst="rect">
              <a:avLst/>
            </a:prstGeom>
            <a:solidFill>
              <a:schemeClr val="accent4">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33400" y="2628742"/>
              <a:ext cx="1250950" cy="34418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5604941" y="2709591"/>
              <a:ext cx="3539066"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PLANNING FOR MAXIMUM CAPACITY</a:t>
              </a:r>
            </a:p>
          </p:txBody>
        </p:sp>
        <p:sp>
          <p:nvSpPr>
            <p:cNvPr id="68" name="TextBox 67"/>
            <p:cNvSpPr txBox="1"/>
            <p:nvPr/>
          </p:nvSpPr>
          <p:spPr>
            <a:xfrm>
              <a:off x="6299200" y="3126343"/>
              <a:ext cx="2774950" cy="2123658"/>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One strategy would be to use history to identify the maximum expected capacity. Then, deploy the number of nodes needed to serve that capacity.</a:t>
              </a:r>
            </a:p>
            <a:p>
              <a:r>
                <a:rPr lang="en-US" sz="1600" dirty="0">
                  <a:solidFill>
                    <a:schemeClr val="accent4">
                      <a:lumMod val="75000"/>
                    </a:schemeClr>
                  </a:solidFill>
                </a:rPr>
                <a:t>Is it a good choice?</a:t>
              </a:r>
            </a:p>
            <a:p>
              <a:r>
                <a:rPr lang="en-US" sz="1600" dirty="0">
                  <a:solidFill>
                    <a:schemeClr val="accent4">
                      <a:lumMod val="75000"/>
                    </a:schemeClr>
                  </a:solidFill>
                </a:rPr>
                <a:t>This decision generates a lot of surplus capacity and un-needed costs.</a:t>
              </a:r>
            </a:p>
          </p:txBody>
        </p:sp>
        <p:sp>
          <p:nvSpPr>
            <p:cNvPr id="126" name="TextBox 125"/>
            <p:cNvSpPr txBox="1"/>
            <p:nvPr/>
          </p:nvSpPr>
          <p:spPr>
            <a:xfrm>
              <a:off x="410634" y="2646598"/>
              <a:ext cx="1357001" cy="707886"/>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000">
                  <a:solidFill>
                    <a:schemeClr val="accent4">
                      <a:lumMod val="20000"/>
                      <a:lumOff val="80000"/>
                    </a:schemeClr>
                  </a:solidFill>
                  <a:latin typeface="Abadi MT Condensed Extra Bold"/>
                  <a:cs typeface="Abadi MT Condensed Extra Bold"/>
                </a:rPr>
                <a:t>DEMAND MAPPING</a:t>
              </a:r>
              <a:endParaRPr lang="en-US" sz="2400">
                <a:solidFill>
                  <a:schemeClr val="accent4">
                    <a:lumMod val="20000"/>
                    <a:lumOff val="80000"/>
                  </a:schemeClr>
                </a:solidFill>
                <a:latin typeface="Abadi MT Condensed Extra Bold"/>
                <a:cs typeface="Abadi MT Condensed Extra Bold"/>
              </a:endParaRPr>
            </a:p>
          </p:txBody>
        </p:sp>
      </p:grpSp>
      <p:cxnSp>
        <p:nvCxnSpPr>
          <p:cNvPr id="55" name="Straight Connector 54"/>
          <p:cNvCxnSpPr/>
          <p:nvPr/>
        </p:nvCxnSpPr>
        <p:spPr>
          <a:xfrm>
            <a:off x="1780108" y="1680624"/>
            <a:ext cx="0" cy="4402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1938867" y="3425824"/>
            <a:ext cx="4072466" cy="1641475"/>
          </a:xfrm>
          <a:prstGeom prst="rect">
            <a:avLst/>
          </a:prstGeom>
          <a:solidFill>
            <a:schemeClr val="accent2">
              <a:lumMod val="75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553998"/>
          </a:xfrm>
          <a:prstGeom prst="rect">
            <a:avLst/>
          </a:prstGeom>
          <a:noFill/>
        </p:spPr>
        <p:txBody>
          <a:bodyPr wrap="square" rtlCol="0">
            <a:spAutoFit/>
          </a:bodyPr>
          <a:lstStyle/>
          <a:p>
            <a:r>
              <a:rPr lang="en-US" sz="3000">
                <a:latin typeface="Abadi MT Condensed Light"/>
                <a:cs typeface="Abadi MT Condensed Light"/>
              </a:rPr>
              <a:t>Application demand profiling</a:t>
            </a:r>
          </a:p>
        </p:txBody>
      </p:sp>
      <p:grpSp>
        <p:nvGrpSpPr>
          <p:cNvPr id="129" name="Group 128"/>
          <p:cNvGrpSpPr/>
          <p:nvPr/>
        </p:nvGrpSpPr>
        <p:grpSpPr>
          <a:xfrm>
            <a:off x="1936126" y="2723634"/>
            <a:ext cx="4168849" cy="2688054"/>
            <a:chOff x="1936126" y="2723634"/>
            <a:chExt cx="4168849" cy="2688054"/>
          </a:xfrm>
        </p:grpSpPr>
        <p:cxnSp>
          <p:nvCxnSpPr>
            <p:cNvPr id="35" name="Straight Arrow Connector 34"/>
            <p:cNvCxnSpPr/>
            <p:nvPr/>
          </p:nvCxnSpPr>
          <p:spPr>
            <a:xfrm flipV="1">
              <a:off x="1936750" y="28448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936750" y="5067302"/>
              <a:ext cx="4133850" cy="3173"/>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936126" y="2723634"/>
              <a:ext cx="1514056"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r>
                <a:rPr lang="en-US" sz="1200" dirty="0">
                  <a:solidFill>
                    <a:srgbClr val="070B60"/>
                  </a:solidFill>
                  <a:latin typeface="Abadi MT Condensed Light"/>
                  <a:cs typeface="Abadi MT Condensed Light"/>
                </a:rPr>
                <a:t>(REQUEST/s)</a:t>
              </a:r>
              <a:endParaRPr lang="en-US" sz="1050" dirty="0"/>
            </a:p>
          </p:txBody>
        </p:sp>
        <p:sp>
          <p:nvSpPr>
            <p:cNvPr id="39" name="Rectangle 38"/>
            <p:cNvSpPr/>
            <p:nvPr/>
          </p:nvSpPr>
          <p:spPr>
            <a:xfrm>
              <a:off x="5586884"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sp>
          <p:nvSpPr>
            <p:cNvPr id="15" name="Freeform 14"/>
            <p:cNvSpPr/>
            <p:nvPr/>
          </p:nvSpPr>
          <p:spPr>
            <a:xfrm>
              <a:off x="1939637" y="3466936"/>
              <a:ext cx="3295402" cy="1589974"/>
            </a:xfrm>
            <a:custGeom>
              <a:avLst/>
              <a:gdLst>
                <a:gd name="connsiteX0" fmla="*/ 0 w 3410857"/>
                <a:gd name="connsiteY0" fmla="*/ 1621383 h 1621383"/>
                <a:gd name="connsiteX1" fmla="*/ 105559 w 3410857"/>
                <a:gd name="connsiteY1" fmla="*/ 1555409 h 1621383"/>
                <a:gd name="connsiteX2" fmla="*/ 211117 w 3410857"/>
                <a:gd name="connsiteY2" fmla="*/ 1380577 h 1621383"/>
                <a:gd name="connsiteX3" fmla="*/ 329870 w 3410857"/>
                <a:gd name="connsiteY3" fmla="*/ 1110084 h 1621383"/>
                <a:gd name="connsiteX4" fmla="*/ 468416 w 3410857"/>
                <a:gd name="connsiteY4" fmla="*/ 994629 h 1621383"/>
                <a:gd name="connsiteX5" fmla="*/ 755403 w 3410857"/>
                <a:gd name="connsiteY5" fmla="*/ 955045 h 1621383"/>
                <a:gd name="connsiteX6" fmla="*/ 956623 w 3410857"/>
                <a:gd name="connsiteY6" fmla="*/ 724136 h 1621383"/>
                <a:gd name="connsiteX7" fmla="*/ 1052286 w 3410857"/>
                <a:gd name="connsiteY7" fmla="*/ 555902 h 1621383"/>
                <a:gd name="connsiteX8" fmla="*/ 1141351 w 3410857"/>
                <a:gd name="connsiteY8" fmla="*/ 341487 h 1621383"/>
                <a:gd name="connsiteX9" fmla="*/ 1263403 w 3410857"/>
                <a:gd name="connsiteY9" fmla="*/ 206240 h 1621383"/>
                <a:gd name="connsiteX10" fmla="*/ 1507507 w 3410857"/>
                <a:gd name="connsiteY10" fmla="*/ 242526 h 1621383"/>
                <a:gd name="connsiteX11" fmla="*/ 1639455 w 3410857"/>
                <a:gd name="connsiteY11" fmla="*/ 536110 h 1621383"/>
                <a:gd name="connsiteX12" fmla="*/ 1992416 w 3410857"/>
                <a:gd name="connsiteY12" fmla="*/ 588889 h 1621383"/>
                <a:gd name="connsiteX13" fmla="*/ 2262909 w 3410857"/>
                <a:gd name="connsiteY13" fmla="*/ 262318 h 1621383"/>
                <a:gd name="connsiteX14" fmla="*/ 2530104 w 3410857"/>
                <a:gd name="connsiteY14" fmla="*/ 1720 h 1621383"/>
                <a:gd name="connsiteX15" fmla="*/ 2886364 w 3410857"/>
                <a:gd name="connsiteY15" fmla="*/ 390967 h 1621383"/>
                <a:gd name="connsiteX16" fmla="*/ 3110675 w 3410857"/>
                <a:gd name="connsiteY16" fmla="*/ 483331 h 1621383"/>
                <a:gd name="connsiteX17" fmla="*/ 3282208 w 3410857"/>
                <a:gd name="connsiteY17" fmla="*/ 1152967 h 1621383"/>
                <a:gd name="connsiteX18" fmla="*/ 3410857 w 3410857"/>
                <a:gd name="connsiteY18" fmla="*/ 1552110 h 162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0857" h="1621383">
                  <a:moveTo>
                    <a:pt x="0" y="1621383"/>
                  </a:moveTo>
                  <a:cubicBezTo>
                    <a:pt x="35186" y="1608463"/>
                    <a:pt x="70373" y="1595543"/>
                    <a:pt x="105559" y="1555409"/>
                  </a:cubicBezTo>
                  <a:cubicBezTo>
                    <a:pt x="140745" y="1515275"/>
                    <a:pt x="173732" y="1454798"/>
                    <a:pt x="211117" y="1380577"/>
                  </a:cubicBezTo>
                  <a:cubicBezTo>
                    <a:pt x="248502" y="1306356"/>
                    <a:pt x="286987" y="1174409"/>
                    <a:pt x="329870" y="1110084"/>
                  </a:cubicBezTo>
                  <a:cubicBezTo>
                    <a:pt x="372753" y="1045759"/>
                    <a:pt x="397494" y="1020469"/>
                    <a:pt x="468416" y="994629"/>
                  </a:cubicBezTo>
                  <a:cubicBezTo>
                    <a:pt x="539338" y="968789"/>
                    <a:pt x="674035" y="1000127"/>
                    <a:pt x="755403" y="955045"/>
                  </a:cubicBezTo>
                  <a:cubicBezTo>
                    <a:pt x="836771" y="909963"/>
                    <a:pt x="907143" y="790660"/>
                    <a:pt x="956623" y="724136"/>
                  </a:cubicBezTo>
                  <a:cubicBezTo>
                    <a:pt x="1006103" y="657612"/>
                    <a:pt x="1021498" y="619677"/>
                    <a:pt x="1052286" y="555902"/>
                  </a:cubicBezTo>
                  <a:cubicBezTo>
                    <a:pt x="1083074" y="492127"/>
                    <a:pt x="1106165" y="399764"/>
                    <a:pt x="1141351" y="341487"/>
                  </a:cubicBezTo>
                  <a:cubicBezTo>
                    <a:pt x="1176537" y="283210"/>
                    <a:pt x="1202377" y="222733"/>
                    <a:pt x="1263403" y="206240"/>
                  </a:cubicBezTo>
                  <a:cubicBezTo>
                    <a:pt x="1324429" y="189747"/>
                    <a:pt x="1444832" y="187548"/>
                    <a:pt x="1507507" y="242526"/>
                  </a:cubicBezTo>
                  <a:cubicBezTo>
                    <a:pt x="1570182" y="297504"/>
                    <a:pt x="1558637" y="478383"/>
                    <a:pt x="1639455" y="536110"/>
                  </a:cubicBezTo>
                  <a:cubicBezTo>
                    <a:pt x="1720273" y="593837"/>
                    <a:pt x="1888507" y="634521"/>
                    <a:pt x="1992416" y="588889"/>
                  </a:cubicBezTo>
                  <a:cubicBezTo>
                    <a:pt x="2096325" y="543257"/>
                    <a:pt x="2173294" y="360179"/>
                    <a:pt x="2262909" y="262318"/>
                  </a:cubicBezTo>
                  <a:cubicBezTo>
                    <a:pt x="2352524" y="164456"/>
                    <a:pt x="2426195" y="-19721"/>
                    <a:pt x="2530104" y="1720"/>
                  </a:cubicBezTo>
                  <a:cubicBezTo>
                    <a:pt x="2634013" y="23161"/>
                    <a:pt x="2789602" y="310699"/>
                    <a:pt x="2886364" y="390967"/>
                  </a:cubicBezTo>
                  <a:cubicBezTo>
                    <a:pt x="2983126" y="471235"/>
                    <a:pt x="3044701" y="356331"/>
                    <a:pt x="3110675" y="483331"/>
                  </a:cubicBezTo>
                  <a:cubicBezTo>
                    <a:pt x="3176649" y="610331"/>
                    <a:pt x="3232178" y="974837"/>
                    <a:pt x="3282208" y="1152967"/>
                  </a:cubicBezTo>
                  <a:cubicBezTo>
                    <a:pt x="3332238" y="1331097"/>
                    <a:pt x="3410857" y="1552110"/>
                    <a:pt x="3410857" y="155211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9" name="Rectangle 178"/>
          <p:cNvSpPr/>
          <p:nvPr/>
        </p:nvSpPr>
        <p:spPr>
          <a:xfrm>
            <a:off x="3098800" y="5511284"/>
            <a:ext cx="1491678" cy="261610"/>
          </a:xfrm>
          <a:prstGeom prst="rect">
            <a:avLst/>
          </a:prstGeom>
        </p:spPr>
        <p:txBody>
          <a:bodyPr wrap="square">
            <a:spAutoFit/>
          </a:bodyPr>
          <a:lstStyle/>
          <a:p>
            <a:pPr algn="ctr"/>
            <a:r>
              <a:rPr lang="en-US" sz="1100" dirty="0">
                <a:solidFill>
                  <a:schemeClr val="accent4">
                    <a:lumMod val="20000"/>
                    <a:lumOff val="80000"/>
                  </a:schemeClr>
                </a:solidFill>
                <a:latin typeface="Abadi MT Condensed Light"/>
                <a:cs typeface="Abadi MT Condensed Light"/>
              </a:rPr>
              <a:t>SCALABILITY EVENTS</a:t>
            </a:r>
            <a:endParaRPr lang="en-US" sz="800" dirty="0">
              <a:solidFill>
                <a:schemeClr val="accent4">
                  <a:lumMod val="20000"/>
                  <a:lumOff val="80000"/>
                </a:schemeClr>
              </a:solidFill>
            </a:endParaRPr>
          </a:p>
        </p:txBody>
      </p:sp>
      <p:grpSp>
        <p:nvGrpSpPr>
          <p:cNvPr id="106" name="Group 105"/>
          <p:cNvGrpSpPr/>
          <p:nvPr/>
        </p:nvGrpSpPr>
        <p:grpSpPr>
          <a:xfrm>
            <a:off x="2114525" y="3420532"/>
            <a:ext cx="2770740" cy="1464735"/>
            <a:chOff x="2097591" y="3420532"/>
            <a:chExt cx="2770740" cy="1464735"/>
          </a:xfrm>
        </p:grpSpPr>
        <p:cxnSp>
          <p:nvCxnSpPr>
            <p:cNvPr id="107" name="Straight Arrow Connector 106"/>
            <p:cNvCxnSpPr/>
            <p:nvPr/>
          </p:nvCxnSpPr>
          <p:spPr>
            <a:xfrm flipV="1">
              <a:off x="2622526" y="3420533"/>
              <a:ext cx="0" cy="948267"/>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3765527" y="3420532"/>
              <a:ext cx="0" cy="618068"/>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2097591" y="3420534"/>
              <a:ext cx="0" cy="1464733"/>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H="1" flipV="1">
              <a:off x="4866192" y="3420532"/>
              <a:ext cx="2139" cy="440268"/>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grpSp>
      <p:grpSp>
        <p:nvGrpSpPr>
          <p:cNvPr id="121" name="Group 120"/>
          <p:cNvGrpSpPr/>
          <p:nvPr/>
        </p:nvGrpSpPr>
        <p:grpSpPr>
          <a:xfrm>
            <a:off x="2125134" y="3598319"/>
            <a:ext cx="2760133" cy="1996024"/>
            <a:chOff x="2108200" y="3869263"/>
            <a:chExt cx="2760133" cy="1996024"/>
          </a:xfrm>
        </p:grpSpPr>
        <p:cxnSp>
          <p:nvCxnSpPr>
            <p:cNvPr id="122" name="Straight Connector 121"/>
            <p:cNvCxnSpPr/>
            <p:nvPr/>
          </p:nvCxnSpPr>
          <p:spPr>
            <a:xfrm>
              <a:off x="2108200" y="3869263"/>
              <a:ext cx="2760133" cy="0"/>
            </a:xfrm>
            <a:prstGeom prst="line">
              <a:avLst/>
            </a:prstGeom>
            <a:ln w="3175" cmpd="sng">
              <a:solidFill>
                <a:schemeClr val="accent4">
                  <a:lumMod val="75000"/>
                </a:schemeClr>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539067" y="3869266"/>
              <a:ext cx="0" cy="1761078"/>
            </a:xfrm>
            <a:prstGeom prst="line">
              <a:avLst/>
            </a:prstGeom>
            <a:ln w="3175" cmpd="sng">
              <a:solidFill>
                <a:schemeClr val="accent4">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4" name="Rounded Rectangle 123"/>
            <p:cNvSpPr/>
            <p:nvPr/>
          </p:nvSpPr>
          <p:spPr>
            <a:xfrm>
              <a:off x="2552689" y="5623987"/>
              <a:ext cx="1981200" cy="241300"/>
            </a:xfrm>
            <a:prstGeom prst="roundRect">
              <a:avLst/>
            </a:prstGeom>
            <a:solidFill>
              <a:schemeClr val="accent4">
                <a:lumMod val="75000"/>
                <a:alpha val="7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0" name="Rectangle 139"/>
          <p:cNvSpPr/>
          <p:nvPr/>
        </p:nvSpPr>
        <p:spPr>
          <a:xfrm>
            <a:off x="2810930" y="5333487"/>
            <a:ext cx="1491678" cy="261610"/>
          </a:xfrm>
          <a:prstGeom prst="rect">
            <a:avLst/>
          </a:prstGeom>
        </p:spPr>
        <p:txBody>
          <a:bodyPr wrap="square">
            <a:spAutoFit/>
          </a:bodyPr>
          <a:lstStyle/>
          <a:p>
            <a:pPr algn="ctr"/>
            <a:r>
              <a:rPr lang="en-US" sz="1100" dirty="0">
                <a:solidFill>
                  <a:schemeClr val="accent4">
                    <a:lumMod val="20000"/>
                    <a:lumOff val="80000"/>
                  </a:schemeClr>
                </a:solidFill>
                <a:latin typeface="Abadi MT Condensed Light"/>
                <a:cs typeface="Abadi MT Condensed Light"/>
              </a:rPr>
              <a:t>SURPLUS CAPACITY</a:t>
            </a:r>
            <a:endParaRPr lang="en-US" sz="800" dirty="0">
              <a:solidFill>
                <a:schemeClr val="accent4">
                  <a:lumMod val="20000"/>
                  <a:lumOff val="80000"/>
                </a:schemeClr>
              </a:solidFill>
            </a:endParaRPr>
          </a:p>
        </p:txBody>
      </p:sp>
    </p:spTree>
    <p:extLst>
      <p:ext uri="{BB962C8B-B14F-4D97-AF65-F5344CB8AC3E}">
        <p14:creationId xmlns:p14="http://schemas.microsoft.com/office/powerpoint/2010/main" val="92279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down)">
                                      <p:cBhvr>
                                        <p:cTn id="7" dur="500"/>
                                        <p:tgtEl>
                                          <p:spTgt spid="10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nodeType="click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barn(outHorizontal)">
                                      <p:cBhvr>
                                        <p:cTn id="16" dur="500"/>
                                        <p:tgtEl>
                                          <p:spTgt spid="10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6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grpSp>
        <p:nvGrpSpPr>
          <p:cNvPr id="128" name="Group 127"/>
          <p:cNvGrpSpPr/>
          <p:nvPr/>
        </p:nvGrpSpPr>
        <p:grpSpPr>
          <a:xfrm>
            <a:off x="410634" y="2626360"/>
            <a:ext cx="8733373" cy="3444240"/>
            <a:chOff x="410634" y="2626360"/>
            <a:chExt cx="8733373" cy="3444240"/>
          </a:xfrm>
        </p:grpSpPr>
        <p:sp>
          <p:nvSpPr>
            <p:cNvPr id="34" name="Rectangle 33"/>
            <p:cNvSpPr/>
            <p:nvPr/>
          </p:nvSpPr>
          <p:spPr>
            <a:xfrm>
              <a:off x="533400" y="2626360"/>
              <a:ext cx="8610600" cy="3444240"/>
            </a:xfrm>
            <a:prstGeom prst="rect">
              <a:avLst/>
            </a:prstGeom>
            <a:solidFill>
              <a:schemeClr val="accent4">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33400" y="2628742"/>
              <a:ext cx="1250950" cy="34418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5604941" y="2709591"/>
              <a:ext cx="3539066"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PLANNING FOR AVERAGE CAPACITY</a:t>
              </a:r>
            </a:p>
          </p:txBody>
        </p:sp>
        <p:sp>
          <p:nvSpPr>
            <p:cNvPr id="68" name="TextBox 67"/>
            <p:cNvSpPr txBox="1"/>
            <p:nvPr/>
          </p:nvSpPr>
          <p:spPr>
            <a:xfrm>
              <a:off x="6642100" y="3126343"/>
              <a:ext cx="2432050" cy="2123658"/>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Another option is to deploy a number of nodes that matches the average demand. Service level will be acceptable over time.</a:t>
              </a:r>
            </a:p>
            <a:p>
              <a:r>
                <a:rPr lang="en-US" sz="1600" dirty="0">
                  <a:solidFill>
                    <a:schemeClr val="accent4">
                      <a:lumMod val="75000"/>
                    </a:schemeClr>
                  </a:solidFill>
                </a:rPr>
                <a:t>Will this deliver a good user experience?</a:t>
              </a:r>
            </a:p>
            <a:p>
              <a:r>
                <a:rPr lang="en-US" sz="1600" dirty="0">
                  <a:solidFill>
                    <a:schemeClr val="accent4">
                      <a:lumMod val="75000"/>
                    </a:schemeClr>
                  </a:solidFill>
                </a:rPr>
                <a:t>Will customer leave?</a:t>
              </a:r>
            </a:p>
          </p:txBody>
        </p:sp>
        <p:sp>
          <p:nvSpPr>
            <p:cNvPr id="126" name="TextBox 125"/>
            <p:cNvSpPr txBox="1"/>
            <p:nvPr/>
          </p:nvSpPr>
          <p:spPr>
            <a:xfrm>
              <a:off x="410634" y="2646598"/>
              <a:ext cx="1357001" cy="707886"/>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000">
                  <a:solidFill>
                    <a:schemeClr val="accent4">
                      <a:lumMod val="20000"/>
                      <a:lumOff val="80000"/>
                    </a:schemeClr>
                  </a:solidFill>
                  <a:latin typeface="Abadi MT Condensed Extra Bold"/>
                  <a:cs typeface="Abadi MT Condensed Extra Bold"/>
                </a:rPr>
                <a:t>DEMAND MAPPING</a:t>
              </a:r>
              <a:endParaRPr lang="en-US" sz="2400">
                <a:solidFill>
                  <a:schemeClr val="accent4">
                    <a:lumMod val="20000"/>
                    <a:lumOff val="80000"/>
                  </a:schemeClr>
                </a:solidFill>
                <a:latin typeface="Abadi MT Condensed Extra Bold"/>
                <a:cs typeface="Abadi MT Condensed Extra Bold"/>
              </a:endParaRPr>
            </a:p>
          </p:txBody>
        </p:sp>
      </p:grpSp>
      <p:cxnSp>
        <p:nvCxnSpPr>
          <p:cNvPr id="55" name="Straight Connector 54"/>
          <p:cNvCxnSpPr/>
          <p:nvPr/>
        </p:nvCxnSpPr>
        <p:spPr>
          <a:xfrm>
            <a:off x="1780108" y="1680624"/>
            <a:ext cx="0" cy="4402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1938867" y="4148667"/>
            <a:ext cx="4072466" cy="918632"/>
          </a:xfrm>
          <a:prstGeom prst="rect">
            <a:avLst/>
          </a:prstGeom>
          <a:solidFill>
            <a:schemeClr val="accent2">
              <a:lumMod val="60000"/>
              <a:lumOff val="4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24</a:t>
            </a:fld>
            <a:endParaRPr lang="en-US"/>
          </a:p>
        </p:txBody>
      </p: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553998"/>
          </a:xfrm>
          <a:prstGeom prst="rect">
            <a:avLst/>
          </a:prstGeom>
          <a:noFill/>
        </p:spPr>
        <p:txBody>
          <a:bodyPr wrap="square" rtlCol="0">
            <a:spAutoFit/>
          </a:bodyPr>
          <a:lstStyle/>
          <a:p>
            <a:r>
              <a:rPr lang="en-US" sz="3000">
                <a:latin typeface="Abadi MT Condensed Light"/>
                <a:cs typeface="Abadi MT Condensed Light"/>
              </a:rPr>
              <a:t>Application demand profiling</a:t>
            </a:r>
          </a:p>
        </p:txBody>
      </p:sp>
      <p:grpSp>
        <p:nvGrpSpPr>
          <p:cNvPr id="129" name="Group 128"/>
          <p:cNvGrpSpPr/>
          <p:nvPr/>
        </p:nvGrpSpPr>
        <p:grpSpPr>
          <a:xfrm>
            <a:off x="1936126" y="2723634"/>
            <a:ext cx="4168849" cy="2688054"/>
            <a:chOff x="1936126" y="2723634"/>
            <a:chExt cx="4168849" cy="2688054"/>
          </a:xfrm>
        </p:grpSpPr>
        <p:cxnSp>
          <p:nvCxnSpPr>
            <p:cNvPr id="35" name="Straight Arrow Connector 34"/>
            <p:cNvCxnSpPr/>
            <p:nvPr/>
          </p:nvCxnSpPr>
          <p:spPr>
            <a:xfrm flipV="1">
              <a:off x="1936750" y="28448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936750" y="5067302"/>
              <a:ext cx="4133850" cy="3173"/>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936126" y="2723634"/>
              <a:ext cx="1514056"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r>
                <a:rPr lang="en-US" sz="1200" dirty="0">
                  <a:solidFill>
                    <a:srgbClr val="070B60"/>
                  </a:solidFill>
                  <a:latin typeface="Abadi MT Condensed Light"/>
                  <a:cs typeface="Abadi MT Condensed Light"/>
                </a:rPr>
                <a:t>(REQUEST/s)</a:t>
              </a:r>
              <a:endParaRPr lang="en-US" sz="1050" dirty="0"/>
            </a:p>
          </p:txBody>
        </p:sp>
        <p:sp>
          <p:nvSpPr>
            <p:cNvPr id="39" name="Rectangle 38"/>
            <p:cNvSpPr/>
            <p:nvPr/>
          </p:nvSpPr>
          <p:spPr>
            <a:xfrm>
              <a:off x="5586884"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sp>
          <p:nvSpPr>
            <p:cNvPr id="15" name="Freeform 14"/>
            <p:cNvSpPr/>
            <p:nvPr/>
          </p:nvSpPr>
          <p:spPr>
            <a:xfrm>
              <a:off x="1939637" y="3466936"/>
              <a:ext cx="3295402" cy="1589974"/>
            </a:xfrm>
            <a:custGeom>
              <a:avLst/>
              <a:gdLst>
                <a:gd name="connsiteX0" fmla="*/ 0 w 3410857"/>
                <a:gd name="connsiteY0" fmla="*/ 1621383 h 1621383"/>
                <a:gd name="connsiteX1" fmla="*/ 105559 w 3410857"/>
                <a:gd name="connsiteY1" fmla="*/ 1555409 h 1621383"/>
                <a:gd name="connsiteX2" fmla="*/ 211117 w 3410857"/>
                <a:gd name="connsiteY2" fmla="*/ 1380577 h 1621383"/>
                <a:gd name="connsiteX3" fmla="*/ 329870 w 3410857"/>
                <a:gd name="connsiteY3" fmla="*/ 1110084 h 1621383"/>
                <a:gd name="connsiteX4" fmla="*/ 468416 w 3410857"/>
                <a:gd name="connsiteY4" fmla="*/ 994629 h 1621383"/>
                <a:gd name="connsiteX5" fmla="*/ 755403 w 3410857"/>
                <a:gd name="connsiteY5" fmla="*/ 955045 h 1621383"/>
                <a:gd name="connsiteX6" fmla="*/ 956623 w 3410857"/>
                <a:gd name="connsiteY6" fmla="*/ 724136 h 1621383"/>
                <a:gd name="connsiteX7" fmla="*/ 1052286 w 3410857"/>
                <a:gd name="connsiteY7" fmla="*/ 555902 h 1621383"/>
                <a:gd name="connsiteX8" fmla="*/ 1141351 w 3410857"/>
                <a:gd name="connsiteY8" fmla="*/ 341487 h 1621383"/>
                <a:gd name="connsiteX9" fmla="*/ 1263403 w 3410857"/>
                <a:gd name="connsiteY9" fmla="*/ 206240 h 1621383"/>
                <a:gd name="connsiteX10" fmla="*/ 1507507 w 3410857"/>
                <a:gd name="connsiteY10" fmla="*/ 242526 h 1621383"/>
                <a:gd name="connsiteX11" fmla="*/ 1639455 w 3410857"/>
                <a:gd name="connsiteY11" fmla="*/ 536110 h 1621383"/>
                <a:gd name="connsiteX12" fmla="*/ 1992416 w 3410857"/>
                <a:gd name="connsiteY12" fmla="*/ 588889 h 1621383"/>
                <a:gd name="connsiteX13" fmla="*/ 2262909 w 3410857"/>
                <a:gd name="connsiteY13" fmla="*/ 262318 h 1621383"/>
                <a:gd name="connsiteX14" fmla="*/ 2530104 w 3410857"/>
                <a:gd name="connsiteY14" fmla="*/ 1720 h 1621383"/>
                <a:gd name="connsiteX15" fmla="*/ 2886364 w 3410857"/>
                <a:gd name="connsiteY15" fmla="*/ 390967 h 1621383"/>
                <a:gd name="connsiteX16" fmla="*/ 3110675 w 3410857"/>
                <a:gd name="connsiteY16" fmla="*/ 483331 h 1621383"/>
                <a:gd name="connsiteX17" fmla="*/ 3282208 w 3410857"/>
                <a:gd name="connsiteY17" fmla="*/ 1152967 h 1621383"/>
                <a:gd name="connsiteX18" fmla="*/ 3410857 w 3410857"/>
                <a:gd name="connsiteY18" fmla="*/ 1552110 h 162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0857" h="1621383">
                  <a:moveTo>
                    <a:pt x="0" y="1621383"/>
                  </a:moveTo>
                  <a:cubicBezTo>
                    <a:pt x="35186" y="1608463"/>
                    <a:pt x="70373" y="1595543"/>
                    <a:pt x="105559" y="1555409"/>
                  </a:cubicBezTo>
                  <a:cubicBezTo>
                    <a:pt x="140745" y="1515275"/>
                    <a:pt x="173732" y="1454798"/>
                    <a:pt x="211117" y="1380577"/>
                  </a:cubicBezTo>
                  <a:cubicBezTo>
                    <a:pt x="248502" y="1306356"/>
                    <a:pt x="286987" y="1174409"/>
                    <a:pt x="329870" y="1110084"/>
                  </a:cubicBezTo>
                  <a:cubicBezTo>
                    <a:pt x="372753" y="1045759"/>
                    <a:pt x="397494" y="1020469"/>
                    <a:pt x="468416" y="994629"/>
                  </a:cubicBezTo>
                  <a:cubicBezTo>
                    <a:pt x="539338" y="968789"/>
                    <a:pt x="674035" y="1000127"/>
                    <a:pt x="755403" y="955045"/>
                  </a:cubicBezTo>
                  <a:cubicBezTo>
                    <a:pt x="836771" y="909963"/>
                    <a:pt x="907143" y="790660"/>
                    <a:pt x="956623" y="724136"/>
                  </a:cubicBezTo>
                  <a:cubicBezTo>
                    <a:pt x="1006103" y="657612"/>
                    <a:pt x="1021498" y="619677"/>
                    <a:pt x="1052286" y="555902"/>
                  </a:cubicBezTo>
                  <a:cubicBezTo>
                    <a:pt x="1083074" y="492127"/>
                    <a:pt x="1106165" y="399764"/>
                    <a:pt x="1141351" y="341487"/>
                  </a:cubicBezTo>
                  <a:cubicBezTo>
                    <a:pt x="1176537" y="283210"/>
                    <a:pt x="1202377" y="222733"/>
                    <a:pt x="1263403" y="206240"/>
                  </a:cubicBezTo>
                  <a:cubicBezTo>
                    <a:pt x="1324429" y="189747"/>
                    <a:pt x="1444832" y="187548"/>
                    <a:pt x="1507507" y="242526"/>
                  </a:cubicBezTo>
                  <a:cubicBezTo>
                    <a:pt x="1570182" y="297504"/>
                    <a:pt x="1558637" y="478383"/>
                    <a:pt x="1639455" y="536110"/>
                  </a:cubicBezTo>
                  <a:cubicBezTo>
                    <a:pt x="1720273" y="593837"/>
                    <a:pt x="1888507" y="634521"/>
                    <a:pt x="1992416" y="588889"/>
                  </a:cubicBezTo>
                  <a:cubicBezTo>
                    <a:pt x="2096325" y="543257"/>
                    <a:pt x="2173294" y="360179"/>
                    <a:pt x="2262909" y="262318"/>
                  </a:cubicBezTo>
                  <a:cubicBezTo>
                    <a:pt x="2352524" y="164456"/>
                    <a:pt x="2426195" y="-19721"/>
                    <a:pt x="2530104" y="1720"/>
                  </a:cubicBezTo>
                  <a:cubicBezTo>
                    <a:pt x="2634013" y="23161"/>
                    <a:pt x="2789602" y="310699"/>
                    <a:pt x="2886364" y="390967"/>
                  </a:cubicBezTo>
                  <a:cubicBezTo>
                    <a:pt x="2983126" y="471235"/>
                    <a:pt x="3044701" y="356331"/>
                    <a:pt x="3110675" y="483331"/>
                  </a:cubicBezTo>
                  <a:cubicBezTo>
                    <a:pt x="3176649" y="610331"/>
                    <a:pt x="3232178" y="974837"/>
                    <a:pt x="3282208" y="1152967"/>
                  </a:cubicBezTo>
                  <a:cubicBezTo>
                    <a:pt x="3332238" y="1331097"/>
                    <a:pt x="3410857" y="1552110"/>
                    <a:pt x="3410857" y="155211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3299886" y="3522133"/>
            <a:ext cx="1159935" cy="634999"/>
            <a:chOff x="3266018" y="3488265"/>
            <a:chExt cx="1159935" cy="897467"/>
          </a:xfrm>
        </p:grpSpPr>
        <p:cxnSp>
          <p:nvCxnSpPr>
            <p:cNvPr id="37" name="Straight Arrow Connector 36"/>
            <p:cNvCxnSpPr/>
            <p:nvPr/>
          </p:nvCxnSpPr>
          <p:spPr>
            <a:xfrm flipV="1">
              <a:off x="3266018" y="3666066"/>
              <a:ext cx="0" cy="702733"/>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4425953" y="3488265"/>
              <a:ext cx="0" cy="897467"/>
            </a:xfrm>
            <a:prstGeom prst="straightConnector1">
              <a:avLst/>
            </a:prstGeom>
            <a:ln w="3175" cmpd="sng">
              <a:solidFill>
                <a:schemeClr val="accent4">
                  <a:lumMod val="75000"/>
                </a:schemeClr>
              </a:solidFill>
              <a:headEnd type="stealth"/>
              <a:tailEnd type="stealth"/>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2865968" y="3970860"/>
            <a:ext cx="1981200" cy="1885960"/>
            <a:chOff x="2772831" y="4148667"/>
            <a:chExt cx="1981200" cy="1885960"/>
          </a:xfrm>
        </p:grpSpPr>
        <p:cxnSp>
          <p:nvCxnSpPr>
            <p:cNvPr id="9" name="Straight Connector 8"/>
            <p:cNvCxnSpPr/>
            <p:nvPr/>
          </p:nvCxnSpPr>
          <p:spPr>
            <a:xfrm>
              <a:off x="3208866" y="4148667"/>
              <a:ext cx="1151467" cy="0"/>
            </a:xfrm>
            <a:prstGeom prst="line">
              <a:avLst/>
            </a:prstGeom>
            <a:ln w="3175" cmpd="sng">
              <a:solidFill>
                <a:schemeClr val="accent4">
                  <a:lumMod val="75000"/>
                </a:schemeClr>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667" y="4157133"/>
              <a:ext cx="0" cy="1617141"/>
            </a:xfrm>
            <a:prstGeom prst="line">
              <a:avLst/>
            </a:prstGeom>
            <a:ln w="3175" cmpd="sng">
              <a:solidFill>
                <a:schemeClr val="accent4">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a:xfrm>
              <a:off x="2772831" y="5793327"/>
              <a:ext cx="1981200" cy="241300"/>
            </a:xfrm>
            <a:prstGeom prst="roundRect">
              <a:avLst/>
            </a:prstGeom>
            <a:solidFill>
              <a:schemeClr val="accent4">
                <a:lumMod val="75000"/>
                <a:alpha val="7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4" name="Rectangle 53"/>
          <p:cNvSpPr/>
          <p:nvPr/>
        </p:nvSpPr>
        <p:spPr>
          <a:xfrm>
            <a:off x="3022597" y="5612888"/>
            <a:ext cx="1491678" cy="261610"/>
          </a:xfrm>
          <a:prstGeom prst="rect">
            <a:avLst/>
          </a:prstGeom>
        </p:spPr>
        <p:txBody>
          <a:bodyPr wrap="square">
            <a:spAutoFit/>
          </a:bodyPr>
          <a:lstStyle/>
          <a:p>
            <a:pPr algn="ctr"/>
            <a:r>
              <a:rPr lang="en-US" sz="1100" dirty="0">
                <a:solidFill>
                  <a:schemeClr val="accent4">
                    <a:lumMod val="20000"/>
                    <a:lumOff val="80000"/>
                  </a:schemeClr>
                </a:solidFill>
                <a:latin typeface="Abadi MT Condensed Light"/>
                <a:cs typeface="Abadi MT Condensed Light"/>
              </a:rPr>
              <a:t>UNMET DEMAND</a:t>
            </a:r>
            <a:endParaRPr lang="en-US" sz="800" dirty="0">
              <a:solidFill>
                <a:schemeClr val="accent4">
                  <a:lumMod val="20000"/>
                  <a:lumOff val="80000"/>
                </a:schemeClr>
              </a:solidFill>
            </a:endParaRPr>
          </a:p>
        </p:txBody>
      </p:sp>
    </p:spTree>
    <p:extLst>
      <p:ext uri="{BB962C8B-B14F-4D97-AF65-F5344CB8AC3E}">
        <p14:creationId xmlns:p14="http://schemas.microsoft.com/office/powerpoint/2010/main" val="71813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down)">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Horizontal)">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grpSp>
        <p:nvGrpSpPr>
          <p:cNvPr id="128" name="Group 127"/>
          <p:cNvGrpSpPr/>
          <p:nvPr/>
        </p:nvGrpSpPr>
        <p:grpSpPr>
          <a:xfrm>
            <a:off x="410634" y="2626360"/>
            <a:ext cx="8758766" cy="3444240"/>
            <a:chOff x="410634" y="2626360"/>
            <a:chExt cx="8758766" cy="3444240"/>
          </a:xfrm>
        </p:grpSpPr>
        <p:sp>
          <p:nvSpPr>
            <p:cNvPr id="34" name="Rectangle 33"/>
            <p:cNvSpPr/>
            <p:nvPr/>
          </p:nvSpPr>
          <p:spPr>
            <a:xfrm>
              <a:off x="533400" y="2626360"/>
              <a:ext cx="8610600" cy="3444240"/>
            </a:xfrm>
            <a:prstGeom prst="rect">
              <a:avLst/>
            </a:prstGeom>
            <a:solidFill>
              <a:schemeClr val="accent4">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33400" y="2628742"/>
              <a:ext cx="1250950" cy="34418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6667500" y="2709591"/>
              <a:ext cx="250190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FROM USERS TO NODES</a:t>
              </a:r>
            </a:p>
          </p:txBody>
        </p:sp>
        <p:sp>
          <p:nvSpPr>
            <p:cNvPr id="68" name="TextBox 67"/>
            <p:cNvSpPr txBox="1"/>
            <p:nvPr/>
          </p:nvSpPr>
          <p:spPr>
            <a:xfrm>
              <a:off x="6642100" y="3126343"/>
              <a:ext cx="2417233" cy="2862322"/>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Historical measurements can help devise a mapping between number of requests and the corresponding number of nodes required to serve them.</a:t>
              </a:r>
            </a:p>
            <a:p>
              <a:r>
                <a:rPr lang="en-US" sz="1600" dirty="0">
                  <a:solidFill>
                    <a:schemeClr val="accent4">
                      <a:lumMod val="75000"/>
                    </a:schemeClr>
                  </a:solidFill>
                </a:rPr>
                <a:t>By using this approach we can vary the nodes over time and minimise both the surplus the capacity and the unmet demand.</a:t>
              </a:r>
            </a:p>
            <a:p>
              <a:r>
                <a:rPr lang="en-US" sz="1600" dirty="0">
                  <a:solidFill>
                    <a:schemeClr val="accent4">
                      <a:lumMod val="75000"/>
                    </a:schemeClr>
                  </a:solidFill>
                </a:rPr>
                <a:t>This is called elastic scalability.</a:t>
              </a:r>
            </a:p>
          </p:txBody>
        </p:sp>
        <p:sp>
          <p:nvSpPr>
            <p:cNvPr id="126" name="TextBox 125"/>
            <p:cNvSpPr txBox="1"/>
            <p:nvPr/>
          </p:nvSpPr>
          <p:spPr>
            <a:xfrm>
              <a:off x="410634" y="2646598"/>
              <a:ext cx="1357001" cy="707886"/>
            </a:xfrm>
            <a:prstGeom prst="rect">
              <a:avLst/>
            </a:prstGeom>
            <a:noFill/>
            <a:ln>
              <a:noFill/>
            </a:ln>
          </p:spPr>
          <p:txBody>
            <a:bodyPr wrap="square" lIns="0" rtlCol="0">
              <a:spAutoFit/>
            </a:bodyPr>
            <a:lstStyle>
              <a:defPPr>
                <a:defRPr lang="en-US"/>
              </a:defPPr>
              <a:lvl1pPr algn="r">
                <a:defRPr sz="2800">
                  <a:solidFill>
                    <a:schemeClr val="accent6">
                      <a:lumMod val="20000"/>
                      <a:lumOff val="80000"/>
                    </a:schemeClr>
                  </a:solidFill>
                  <a:latin typeface="Arial Narrow"/>
                  <a:cs typeface="Arial Narrow"/>
                </a:defRPr>
              </a:lvl1pPr>
            </a:lstStyle>
            <a:p>
              <a:r>
                <a:rPr lang="en-US" sz="2000">
                  <a:solidFill>
                    <a:schemeClr val="accent4">
                      <a:lumMod val="20000"/>
                      <a:lumOff val="80000"/>
                    </a:schemeClr>
                  </a:solidFill>
                  <a:latin typeface="Abadi MT Condensed Extra Bold"/>
                  <a:cs typeface="Abadi MT Condensed Extra Bold"/>
                </a:rPr>
                <a:t>DEMAND MAPPING</a:t>
              </a:r>
              <a:endParaRPr lang="en-US" sz="2400">
                <a:solidFill>
                  <a:schemeClr val="accent4">
                    <a:lumMod val="20000"/>
                    <a:lumOff val="80000"/>
                  </a:schemeClr>
                </a:solidFill>
                <a:latin typeface="Abadi MT Condensed Extra Bold"/>
                <a:cs typeface="Abadi MT Condensed Extra Bold"/>
              </a:endParaRPr>
            </a:p>
          </p:txBody>
        </p:sp>
      </p:grpSp>
      <p:cxnSp>
        <p:nvCxnSpPr>
          <p:cNvPr id="55" name="Straight Connector 54"/>
          <p:cNvCxnSpPr/>
          <p:nvPr/>
        </p:nvCxnSpPr>
        <p:spPr>
          <a:xfrm>
            <a:off x="1780108" y="1680624"/>
            <a:ext cx="0" cy="4402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25" name="Group 124"/>
          <p:cNvGrpSpPr/>
          <p:nvPr/>
        </p:nvGrpSpPr>
        <p:grpSpPr>
          <a:xfrm>
            <a:off x="1939636" y="3424052"/>
            <a:ext cx="3721389" cy="1646423"/>
            <a:chOff x="1939636" y="3424052"/>
            <a:chExt cx="3721389" cy="1646423"/>
          </a:xfrm>
        </p:grpSpPr>
        <p:cxnSp>
          <p:nvCxnSpPr>
            <p:cNvPr id="17" name="Straight Connector 16"/>
            <p:cNvCxnSpPr/>
            <p:nvPr/>
          </p:nvCxnSpPr>
          <p:spPr>
            <a:xfrm>
              <a:off x="1939636" y="4934857"/>
              <a:ext cx="138546"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071584" y="4651828"/>
              <a:ext cx="128650"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072655" y="4651169"/>
              <a:ext cx="0" cy="288116"/>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198666" y="4387273"/>
              <a:ext cx="0" cy="262386"/>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667988" y="3767117"/>
              <a:ext cx="0" cy="619306"/>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96935" y="4385293"/>
              <a:ext cx="465120"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668773" y="3765797"/>
              <a:ext cx="373417"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3047092" y="3427351"/>
              <a:ext cx="0" cy="335617"/>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3045361" y="3424052"/>
              <a:ext cx="401782" cy="2638"/>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446894" y="3428011"/>
              <a:ext cx="0" cy="335617"/>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447679" y="3763282"/>
              <a:ext cx="619496"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069194" y="3428011"/>
              <a:ext cx="0" cy="335617"/>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067711" y="3426690"/>
              <a:ext cx="596364" cy="0"/>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4666094" y="3428011"/>
              <a:ext cx="0" cy="335617"/>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65848" y="3765797"/>
              <a:ext cx="414152" cy="2928"/>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074638" y="3763942"/>
              <a:ext cx="0" cy="619306"/>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075134" y="4387850"/>
              <a:ext cx="74716" cy="453"/>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5148241" y="4387273"/>
              <a:ext cx="0" cy="262386"/>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5144984" y="4655003"/>
              <a:ext cx="103291" cy="1"/>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5246666" y="4657148"/>
              <a:ext cx="0" cy="279977"/>
            </a:xfrm>
            <a:prstGeom prst="straightConnector1">
              <a:avLst/>
            </a:prstGeom>
            <a:ln w="6350" cmpd="sng">
              <a:solidFill>
                <a:schemeClr val="accent2">
                  <a:lumMod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5248811" y="4937991"/>
              <a:ext cx="399514" cy="2309"/>
            </a:xfrm>
            <a:prstGeom prst="line">
              <a:avLst/>
            </a:prstGeom>
            <a:ln w="6350" cmpd="sng">
              <a:solidFill>
                <a:schemeClr val="accent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1939924" y="4940300"/>
              <a:ext cx="133351" cy="127000"/>
            </a:xfrm>
            <a:prstGeom prst="rect">
              <a:avLst/>
            </a:prstGeom>
            <a:solidFill>
              <a:schemeClr val="accent2">
                <a:lumMod val="20000"/>
                <a:lumOff val="8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Rectangle 109"/>
            <p:cNvSpPr/>
            <p:nvPr/>
          </p:nvSpPr>
          <p:spPr>
            <a:xfrm>
              <a:off x="2073275" y="4651375"/>
              <a:ext cx="123826" cy="415925"/>
            </a:xfrm>
            <a:prstGeom prst="rect">
              <a:avLst/>
            </a:prstGeom>
            <a:solidFill>
              <a:schemeClr val="accent2">
                <a:lumMod val="40000"/>
                <a:lumOff val="6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Rectangle 110"/>
            <p:cNvSpPr/>
            <p:nvPr/>
          </p:nvSpPr>
          <p:spPr>
            <a:xfrm>
              <a:off x="2197099" y="4384675"/>
              <a:ext cx="473075" cy="682625"/>
            </a:xfrm>
            <a:prstGeom prst="rect">
              <a:avLst/>
            </a:prstGeom>
            <a:solidFill>
              <a:schemeClr val="accent2">
                <a:lumMod val="60000"/>
                <a:lumOff val="4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Rectangle 111"/>
            <p:cNvSpPr/>
            <p:nvPr/>
          </p:nvSpPr>
          <p:spPr>
            <a:xfrm>
              <a:off x="2670175" y="3768725"/>
              <a:ext cx="377826" cy="1295400"/>
            </a:xfrm>
            <a:prstGeom prst="rect">
              <a:avLst/>
            </a:prstGeom>
            <a:solidFill>
              <a:srgbClr val="CA6477">
                <a:alpha val="40000"/>
              </a:srgb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Rectangle 112"/>
            <p:cNvSpPr/>
            <p:nvPr/>
          </p:nvSpPr>
          <p:spPr>
            <a:xfrm>
              <a:off x="3047999" y="3425824"/>
              <a:ext cx="403225" cy="1641475"/>
            </a:xfrm>
            <a:prstGeom prst="rect">
              <a:avLst/>
            </a:prstGeom>
            <a:solidFill>
              <a:schemeClr val="accent2">
                <a:lumMod val="75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Rectangle 113"/>
            <p:cNvSpPr/>
            <p:nvPr/>
          </p:nvSpPr>
          <p:spPr>
            <a:xfrm>
              <a:off x="3451224" y="3762375"/>
              <a:ext cx="619125" cy="1308100"/>
            </a:xfrm>
            <a:prstGeom prst="rect">
              <a:avLst/>
            </a:prstGeom>
            <a:solidFill>
              <a:srgbClr val="CA6477">
                <a:alpha val="40000"/>
              </a:srgb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Rectangle 114"/>
            <p:cNvSpPr/>
            <p:nvPr/>
          </p:nvSpPr>
          <p:spPr>
            <a:xfrm>
              <a:off x="4070349" y="3425824"/>
              <a:ext cx="593726" cy="1641475"/>
            </a:xfrm>
            <a:prstGeom prst="rect">
              <a:avLst/>
            </a:prstGeom>
            <a:solidFill>
              <a:schemeClr val="accent2">
                <a:lumMod val="75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Rectangle 116"/>
            <p:cNvSpPr/>
            <p:nvPr/>
          </p:nvSpPr>
          <p:spPr>
            <a:xfrm>
              <a:off x="5073650" y="4391025"/>
              <a:ext cx="73026" cy="676275"/>
            </a:xfrm>
            <a:prstGeom prst="rect">
              <a:avLst/>
            </a:prstGeom>
            <a:solidFill>
              <a:schemeClr val="accent2">
                <a:lumMod val="60000"/>
                <a:lumOff val="4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Rectangle 117"/>
            <p:cNvSpPr/>
            <p:nvPr/>
          </p:nvSpPr>
          <p:spPr>
            <a:xfrm>
              <a:off x="5146675" y="4654550"/>
              <a:ext cx="98425" cy="409575"/>
            </a:xfrm>
            <a:prstGeom prst="rect">
              <a:avLst/>
            </a:prstGeom>
            <a:solidFill>
              <a:schemeClr val="accent2">
                <a:lumMod val="40000"/>
                <a:lumOff val="6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Rectangle 118"/>
            <p:cNvSpPr/>
            <p:nvPr/>
          </p:nvSpPr>
          <p:spPr>
            <a:xfrm>
              <a:off x="5245099" y="4943474"/>
              <a:ext cx="415926" cy="123825"/>
            </a:xfrm>
            <a:prstGeom prst="rect">
              <a:avLst/>
            </a:prstGeom>
            <a:solidFill>
              <a:schemeClr val="accent2">
                <a:lumMod val="20000"/>
                <a:lumOff val="80000"/>
                <a:alpha val="4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Rectangle 115"/>
            <p:cNvSpPr/>
            <p:nvPr/>
          </p:nvSpPr>
          <p:spPr>
            <a:xfrm>
              <a:off x="4664075" y="3765550"/>
              <a:ext cx="409576" cy="1301750"/>
            </a:xfrm>
            <a:prstGeom prst="rect">
              <a:avLst/>
            </a:prstGeom>
            <a:solidFill>
              <a:srgbClr val="CA6477">
                <a:alpha val="40000"/>
              </a:srgb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sp>
        <p:nvSpPr>
          <p:cNvPr id="56" name="TextBox 55"/>
          <p:cNvSpPr txBox="1"/>
          <p:nvPr/>
        </p:nvSpPr>
        <p:spPr>
          <a:xfrm>
            <a:off x="93112" y="1573656"/>
            <a:ext cx="1659488"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ELASTIC SCALABILITY</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553998"/>
          </a:xfrm>
          <a:prstGeom prst="rect">
            <a:avLst/>
          </a:prstGeom>
          <a:noFill/>
        </p:spPr>
        <p:txBody>
          <a:bodyPr wrap="square" rtlCol="0">
            <a:spAutoFit/>
          </a:bodyPr>
          <a:lstStyle/>
          <a:p>
            <a:r>
              <a:rPr lang="en-US" sz="3000">
                <a:latin typeface="Abadi MT Condensed Light"/>
                <a:cs typeface="Abadi MT Condensed Light"/>
              </a:rPr>
              <a:t>Application demand profiling</a:t>
            </a:r>
          </a:p>
        </p:txBody>
      </p:sp>
      <p:grpSp>
        <p:nvGrpSpPr>
          <p:cNvPr id="130" name="Group 129"/>
          <p:cNvGrpSpPr/>
          <p:nvPr/>
        </p:nvGrpSpPr>
        <p:grpSpPr>
          <a:xfrm>
            <a:off x="1936749" y="3278208"/>
            <a:ext cx="4936062" cy="2670313"/>
            <a:chOff x="1936749" y="3278208"/>
            <a:chExt cx="4936062" cy="2670313"/>
          </a:xfrm>
        </p:grpSpPr>
        <p:cxnSp>
          <p:nvCxnSpPr>
            <p:cNvPr id="40" name="Straight Arrow Connector 39"/>
            <p:cNvCxnSpPr/>
            <p:nvPr/>
          </p:nvCxnSpPr>
          <p:spPr>
            <a:xfrm>
              <a:off x="1936749" y="4936068"/>
              <a:ext cx="4368800" cy="4232"/>
            </a:xfrm>
            <a:prstGeom prst="straightConnector1">
              <a:avLst/>
            </a:prstGeom>
            <a:ln w="3175" cmpd="sng">
              <a:solidFill>
                <a:schemeClr val="accent4"/>
              </a:solidFill>
              <a:prstDash val="dash"/>
              <a:tailEnd type="oval"/>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1936750" y="4652435"/>
              <a:ext cx="4368800" cy="4232"/>
            </a:xfrm>
            <a:prstGeom prst="straightConnector1">
              <a:avLst/>
            </a:prstGeom>
            <a:ln w="3175" cmpd="sng">
              <a:solidFill>
                <a:schemeClr val="accent4"/>
              </a:solidFill>
              <a:prstDash val="dash"/>
              <a:tailEnd type="ova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940986" y="4385735"/>
              <a:ext cx="4368800" cy="4232"/>
            </a:xfrm>
            <a:prstGeom prst="straightConnector1">
              <a:avLst/>
            </a:prstGeom>
            <a:ln w="3175" cmpd="sng">
              <a:solidFill>
                <a:schemeClr val="accent4"/>
              </a:solidFill>
              <a:prstDash val="dash"/>
              <a:tailEnd type="ova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1940986" y="3763435"/>
              <a:ext cx="4368800" cy="4232"/>
            </a:xfrm>
            <a:prstGeom prst="straightConnector1">
              <a:avLst/>
            </a:prstGeom>
            <a:ln w="3175" cmpd="sng">
              <a:solidFill>
                <a:schemeClr val="accent4"/>
              </a:solidFill>
              <a:prstDash val="dash"/>
              <a:tailEnd type="oval"/>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940989" y="3424768"/>
              <a:ext cx="4368800" cy="4232"/>
            </a:xfrm>
            <a:prstGeom prst="straightConnector1">
              <a:avLst/>
            </a:prstGeom>
            <a:ln w="3175" cmpd="sng">
              <a:solidFill>
                <a:schemeClr val="accent4"/>
              </a:solidFill>
              <a:prstDash val="dash"/>
              <a:tailEnd type="oval"/>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6061571" y="3278208"/>
              <a:ext cx="807005" cy="261610"/>
            </a:xfrm>
            <a:prstGeom prst="rect">
              <a:avLst/>
            </a:prstGeom>
          </p:spPr>
          <p:txBody>
            <a:bodyPr wrap="square">
              <a:spAutoFit/>
            </a:bodyPr>
            <a:lstStyle/>
            <a:p>
              <a:pPr algn="ctr"/>
              <a:r>
                <a:rPr lang="en-US" sz="1100" dirty="0">
                  <a:solidFill>
                    <a:srgbClr val="070B60"/>
                  </a:solidFill>
                  <a:latin typeface="Abadi MT Condensed Light"/>
                  <a:cs typeface="Abadi MT Condensed Light"/>
                </a:rPr>
                <a:t>N</a:t>
              </a:r>
              <a:r>
                <a:rPr lang="en-US" sz="1100" baseline="-25000" dirty="0">
                  <a:solidFill>
                    <a:srgbClr val="070B60"/>
                  </a:solidFill>
                  <a:latin typeface="Abadi MT Condensed Light"/>
                  <a:cs typeface="Abadi MT Condensed Light"/>
                </a:rPr>
                <a:t>5</a:t>
              </a:r>
              <a:endParaRPr lang="en-US" sz="800" baseline="-25000" dirty="0"/>
            </a:p>
          </p:txBody>
        </p:sp>
        <p:sp>
          <p:nvSpPr>
            <p:cNvPr id="49" name="Rectangle 48"/>
            <p:cNvSpPr/>
            <p:nvPr/>
          </p:nvSpPr>
          <p:spPr>
            <a:xfrm>
              <a:off x="6061571" y="3633808"/>
              <a:ext cx="807005" cy="261610"/>
            </a:xfrm>
            <a:prstGeom prst="rect">
              <a:avLst/>
            </a:prstGeom>
          </p:spPr>
          <p:txBody>
            <a:bodyPr wrap="square">
              <a:spAutoFit/>
            </a:bodyPr>
            <a:lstStyle/>
            <a:p>
              <a:pPr algn="ctr"/>
              <a:r>
                <a:rPr lang="en-US" sz="1100" dirty="0">
                  <a:solidFill>
                    <a:srgbClr val="070B60"/>
                  </a:solidFill>
                  <a:latin typeface="Abadi MT Condensed Light"/>
                  <a:cs typeface="Abadi MT Condensed Light"/>
                </a:rPr>
                <a:t>N</a:t>
              </a:r>
              <a:r>
                <a:rPr lang="en-US" sz="1100" baseline="-25000" dirty="0">
                  <a:solidFill>
                    <a:srgbClr val="070B60"/>
                  </a:solidFill>
                  <a:latin typeface="Abadi MT Condensed Light"/>
                  <a:cs typeface="Abadi MT Condensed Light"/>
                </a:rPr>
                <a:t>4</a:t>
              </a:r>
              <a:endParaRPr lang="en-US" sz="800" baseline="-25000" dirty="0"/>
            </a:p>
          </p:txBody>
        </p:sp>
        <p:sp>
          <p:nvSpPr>
            <p:cNvPr id="50" name="Rectangle 49"/>
            <p:cNvSpPr/>
            <p:nvPr/>
          </p:nvSpPr>
          <p:spPr>
            <a:xfrm>
              <a:off x="6061571" y="4251871"/>
              <a:ext cx="807005" cy="261610"/>
            </a:xfrm>
            <a:prstGeom prst="rect">
              <a:avLst/>
            </a:prstGeom>
          </p:spPr>
          <p:txBody>
            <a:bodyPr wrap="square">
              <a:spAutoFit/>
            </a:bodyPr>
            <a:lstStyle/>
            <a:p>
              <a:pPr algn="ctr"/>
              <a:r>
                <a:rPr lang="en-US" sz="1100" dirty="0">
                  <a:solidFill>
                    <a:srgbClr val="070B60"/>
                  </a:solidFill>
                  <a:latin typeface="Abadi MT Condensed Light"/>
                  <a:cs typeface="Abadi MT Condensed Light"/>
                </a:rPr>
                <a:t>N</a:t>
              </a:r>
              <a:r>
                <a:rPr lang="en-US" sz="1100" baseline="-25000" dirty="0">
                  <a:solidFill>
                    <a:srgbClr val="070B60"/>
                  </a:solidFill>
                  <a:latin typeface="Abadi MT Condensed Light"/>
                  <a:cs typeface="Abadi MT Condensed Light"/>
                </a:rPr>
                <a:t>3</a:t>
              </a:r>
              <a:endParaRPr lang="en-US" sz="800" baseline="-25000" dirty="0"/>
            </a:p>
          </p:txBody>
        </p:sp>
        <p:sp>
          <p:nvSpPr>
            <p:cNvPr id="51" name="Rectangle 50"/>
            <p:cNvSpPr/>
            <p:nvPr/>
          </p:nvSpPr>
          <p:spPr>
            <a:xfrm>
              <a:off x="6061572" y="4522804"/>
              <a:ext cx="807005" cy="261610"/>
            </a:xfrm>
            <a:prstGeom prst="rect">
              <a:avLst/>
            </a:prstGeom>
          </p:spPr>
          <p:txBody>
            <a:bodyPr wrap="square">
              <a:spAutoFit/>
            </a:bodyPr>
            <a:lstStyle/>
            <a:p>
              <a:pPr algn="ctr"/>
              <a:r>
                <a:rPr lang="en-US" sz="1100" dirty="0">
                  <a:solidFill>
                    <a:srgbClr val="070B60"/>
                  </a:solidFill>
                  <a:latin typeface="Abadi MT Condensed Light"/>
                  <a:cs typeface="Abadi MT Condensed Light"/>
                </a:rPr>
                <a:t>N</a:t>
              </a:r>
              <a:r>
                <a:rPr lang="en-US" sz="1100" baseline="-25000" dirty="0">
                  <a:solidFill>
                    <a:srgbClr val="070B60"/>
                  </a:solidFill>
                  <a:latin typeface="Abadi MT Condensed Light"/>
                  <a:cs typeface="Abadi MT Condensed Light"/>
                </a:rPr>
                <a:t>2</a:t>
              </a:r>
              <a:endParaRPr lang="en-US" sz="800" baseline="-25000" dirty="0"/>
            </a:p>
          </p:txBody>
        </p:sp>
        <p:sp>
          <p:nvSpPr>
            <p:cNvPr id="52" name="Rectangle 51"/>
            <p:cNvSpPr/>
            <p:nvPr/>
          </p:nvSpPr>
          <p:spPr>
            <a:xfrm>
              <a:off x="6065806" y="4806434"/>
              <a:ext cx="807005" cy="261610"/>
            </a:xfrm>
            <a:prstGeom prst="rect">
              <a:avLst/>
            </a:prstGeom>
          </p:spPr>
          <p:txBody>
            <a:bodyPr wrap="square">
              <a:spAutoFit/>
            </a:bodyPr>
            <a:lstStyle/>
            <a:p>
              <a:pPr algn="ctr"/>
              <a:r>
                <a:rPr lang="en-US" sz="1100" dirty="0">
                  <a:solidFill>
                    <a:srgbClr val="070B60"/>
                  </a:solidFill>
                  <a:latin typeface="Abadi MT Condensed Light"/>
                  <a:cs typeface="Abadi MT Condensed Light"/>
                </a:rPr>
                <a:t>N</a:t>
              </a:r>
              <a:r>
                <a:rPr lang="en-US" sz="1100" baseline="-25000" dirty="0">
                  <a:solidFill>
                    <a:srgbClr val="070B60"/>
                  </a:solidFill>
                  <a:latin typeface="Abadi MT Condensed Light"/>
                  <a:cs typeface="Abadi MT Condensed Light"/>
                </a:rPr>
                <a:t>1</a:t>
              </a:r>
              <a:endParaRPr lang="en-US" sz="800" baseline="-25000" dirty="0"/>
            </a:p>
          </p:txBody>
        </p:sp>
        <p:sp>
          <p:nvSpPr>
            <p:cNvPr id="63" name="Rectangle 62"/>
            <p:cNvSpPr/>
            <p:nvPr/>
          </p:nvSpPr>
          <p:spPr>
            <a:xfrm>
              <a:off x="5422900" y="5517634"/>
              <a:ext cx="1129728" cy="430887"/>
            </a:xfrm>
            <a:prstGeom prst="rect">
              <a:avLst/>
            </a:prstGeom>
          </p:spPr>
          <p:txBody>
            <a:bodyPr wrap="square">
              <a:spAutoFit/>
            </a:bodyPr>
            <a:lstStyle/>
            <a:p>
              <a:pPr algn="r"/>
              <a:r>
                <a:rPr lang="en-US" sz="1050" dirty="0">
                  <a:solidFill>
                    <a:srgbClr val="070B60"/>
                  </a:solidFill>
                  <a:latin typeface="Abadi MT Condensed Light"/>
                  <a:cs typeface="Abadi MT Condensed Light"/>
                </a:rPr>
                <a:t>OPTIMAL SERVER NUMBER</a:t>
              </a:r>
              <a:endParaRPr lang="en-US" sz="700" dirty="0"/>
            </a:p>
          </p:txBody>
        </p:sp>
        <p:cxnSp>
          <p:nvCxnSpPr>
            <p:cNvPr id="64" name="Straight Arrow Connector 63"/>
            <p:cNvCxnSpPr/>
            <p:nvPr/>
          </p:nvCxnSpPr>
          <p:spPr>
            <a:xfrm flipV="1">
              <a:off x="6311900" y="5099050"/>
              <a:ext cx="0" cy="400050"/>
            </a:xfrm>
            <a:prstGeom prst="straightConnector1">
              <a:avLst/>
            </a:prstGeom>
            <a:ln w="3175" cmpd="sng">
              <a:solidFill>
                <a:schemeClr val="tx2">
                  <a:lumMod val="50000"/>
                </a:schemeClr>
              </a:solidFill>
              <a:prstDash val="lgDash"/>
              <a:tailEnd type="stealth"/>
            </a:ln>
          </p:spPr>
          <p:style>
            <a:lnRef idx="2">
              <a:schemeClr val="accent1"/>
            </a:lnRef>
            <a:fillRef idx="0">
              <a:schemeClr val="accent1"/>
            </a:fillRef>
            <a:effectRef idx="1">
              <a:schemeClr val="accent1"/>
            </a:effectRef>
            <a:fontRef idx="minor">
              <a:schemeClr val="tx1"/>
            </a:fontRef>
          </p:style>
        </p:cxnSp>
      </p:grpSp>
      <p:grpSp>
        <p:nvGrpSpPr>
          <p:cNvPr id="129" name="Group 128"/>
          <p:cNvGrpSpPr/>
          <p:nvPr/>
        </p:nvGrpSpPr>
        <p:grpSpPr>
          <a:xfrm>
            <a:off x="1936126" y="2723634"/>
            <a:ext cx="4168849" cy="2688054"/>
            <a:chOff x="1936126" y="2723634"/>
            <a:chExt cx="4168849" cy="2688054"/>
          </a:xfrm>
        </p:grpSpPr>
        <p:cxnSp>
          <p:nvCxnSpPr>
            <p:cNvPr id="35" name="Straight Arrow Connector 34"/>
            <p:cNvCxnSpPr/>
            <p:nvPr/>
          </p:nvCxnSpPr>
          <p:spPr>
            <a:xfrm flipV="1">
              <a:off x="1936750" y="2844800"/>
              <a:ext cx="0" cy="2222500"/>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936750" y="5067302"/>
              <a:ext cx="4133850" cy="3173"/>
            </a:xfrm>
            <a:prstGeom prst="straightConnector1">
              <a:avLst/>
            </a:prstGeom>
            <a:ln w="3175" cmpd="sng">
              <a:solidFill>
                <a:schemeClr val="tx2">
                  <a:lumMod val="50000"/>
                </a:schemeClr>
              </a:solidFill>
              <a:tailEnd type="stealth"/>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936126" y="2723634"/>
              <a:ext cx="1514056"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DEMAND </a:t>
              </a:r>
              <a:r>
                <a:rPr lang="en-US" sz="1200" dirty="0">
                  <a:solidFill>
                    <a:srgbClr val="070B60"/>
                  </a:solidFill>
                  <a:latin typeface="Abadi MT Condensed Light"/>
                  <a:cs typeface="Abadi MT Condensed Light"/>
                </a:rPr>
                <a:t>(REQUEST/s)</a:t>
              </a:r>
              <a:endParaRPr lang="en-US" sz="1050" dirty="0"/>
            </a:p>
          </p:txBody>
        </p:sp>
        <p:sp>
          <p:nvSpPr>
            <p:cNvPr id="39" name="Rectangle 38"/>
            <p:cNvSpPr/>
            <p:nvPr/>
          </p:nvSpPr>
          <p:spPr>
            <a:xfrm>
              <a:off x="5586884" y="5073134"/>
              <a:ext cx="518091" cy="338554"/>
            </a:xfrm>
            <a:prstGeom prst="rect">
              <a:avLst/>
            </a:prstGeom>
          </p:spPr>
          <p:txBody>
            <a:bodyPr wrap="none">
              <a:spAutoFit/>
            </a:bodyPr>
            <a:lstStyle/>
            <a:p>
              <a:pPr algn="ctr"/>
              <a:r>
                <a:rPr lang="en-US" sz="1600" dirty="0">
                  <a:solidFill>
                    <a:srgbClr val="070B60"/>
                  </a:solidFill>
                  <a:latin typeface="Abadi MT Condensed Light"/>
                  <a:cs typeface="Abadi MT Condensed Light"/>
                </a:rPr>
                <a:t>TIME</a:t>
              </a:r>
              <a:endParaRPr lang="en-US" sz="1050" dirty="0"/>
            </a:p>
          </p:txBody>
        </p:sp>
        <p:sp>
          <p:nvSpPr>
            <p:cNvPr id="15" name="Freeform 14"/>
            <p:cNvSpPr/>
            <p:nvPr/>
          </p:nvSpPr>
          <p:spPr>
            <a:xfrm>
              <a:off x="1939637" y="3466936"/>
              <a:ext cx="3295402" cy="1589974"/>
            </a:xfrm>
            <a:custGeom>
              <a:avLst/>
              <a:gdLst>
                <a:gd name="connsiteX0" fmla="*/ 0 w 3410857"/>
                <a:gd name="connsiteY0" fmla="*/ 1621383 h 1621383"/>
                <a:gd name="connsiteX1" fmla="*/ 105559 w 3410857"/>
                <a:gd name="connsiteY1" fmla="*/ 1555409 h 1621383"/>
                <a:gd name="connsiteX2" fmla="*/ 211117 w 3410857"/>
                <a:gd name="connsiteY2" fmla="*/ 1380577 h 1621383"/>
                <a:gd name="connsiteX3" fmla="*/ 329870 w 3410857"/>
                <a:gd name="connsiteY3" fmla="*/ 1110084 h 1621383"/>
                <a:gd name="connsiteX4" fmla="*/ 468416 w 3410857"/>
                <a:gd name="connsiteY4" fmla="*/ 994629 h 1621383"/>
                <a:gd name="connsiteX5" fmla="*/ 755403 w 3410857"/>
                <a:gd name="connsiteY5" fmla="*/ 955045 h 1621383"/>
                <a:gd name="connsiteX6" fmla="*/ 956623 w 3410857"/>
                <a:gd name="connsiteY6" fmla="*/ 724136 h 1621383"/>
                <a:gd name="connsiteX7" fmla="*/ 1052286 w 3410857"/>
                <a:gd name="connsiteY7" fmla="*/ 555902 h 1621383"/>
                <a:gd name="connsiteX8" fmla="*/ 1141351 w 3410857"/>
                <a:gd name="connsiteY8" fmla="*/ 341487 h 1621383"/>
                <a:gd name="connsiteX9" fmla="*/ 1263403 w 3410857"/>
                <a:gd name="connsiteY9" fmla="*/ 206240 h 1621383"/>
                <a:gd name="connsiteX10" fmla="*/ 1507507 w 3410857"/>
                <a:gd name="connsiteY10" fmla="*/ 242526 h 1621383"/>
                <a:gd name="connsiteX11" fmla="*/ 1639455 w 3410857"/>
                <a:gd name="connsiteY11" fmla="*/ 536110 h 1621383"/>
                <a:gd name="connsiteX12" fmla="*/ 1992416 w 3410857"/>
                <a:gd name="connsiteY12" fmla="*/ 588889 h 1621383"/>
                <a:gd name="connsiteX13" fmla="*/ 2262909 w 3410857"/>
                <a:gd name="connsiteY13" fmla="*/ 262318 h 1621383"/>
                <a:gd name="connsiteX14" fmla="*/ 2530104 w 3410857"/>
                <a:gd name="connsiteY14" fmla="*/ 1720 h 1621383"/>
                <a:gd name="connsiteX15" fmla="*/ 2886364 w 3410857"/>
                <a:gd name="connsiteY15" fmla="*/ 390967 h 1621383"/>
                <a:gd name="connsiteX16" fmla="*/ 3110675 w 3410857"/>
                <a:gd name="connsiteY16" fmla="*/ 483331 h 1621383"/>
                <a:gd name="connsiteX17" fmla="*/ 3282208 w 3410857"/>
                <a:gd name="connsiteY17" fmla="*/ 1152967 h 1621383"/>
                <a:gd name="connsiteX18" fmla="*/ 3410857 w 3410857"/>
                <a:gd name="connsiteY18" fmla="*/ 1552110 h 162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0857" h="1621383">
                  <a:moveTo>
                    <a:pt x="0" y="1621383"/>
                  </a:moveTo>
                  <a:cubicBezTo>
                    <a:pt x="35186" y="1608463"/>
                    <a:pt x="70373" y="1595543"/>
                    <a:pt x="105559" y="1555409"/>
                  </a:cubicBezTo>
                  <a:cubicBezTo>
                    <a:pt x="140745" y="1515275"/>
                    <a:pt x="173732" y="1454798"/>
                    <a:pt x="211117" y="1380577"/>
                  </a:cubicBezTo>
                  <a:cubicBezTo>
                    <a:pt x="248502" y="1306356"/>
                    <a:pt x="286987" y="1174409"/>
                    <a:pt x="329870" y="1110084"/>
                  </a:cubicBezTo>
                  <a:cubicBezTo>
                    <a:pt x="372753" y="1045759"/>
                    <a:pt x="397494" y="1020469"/>
                    <a:pt x="468416" y="994629"/>
                  </a:cubicBezTo>
                  <a:cubicBezTo>
                    <a:pt x="539338" y="968789"/>
                    <a:pt x="674035" y="1000127"/>
                    <a:pt x="755403" y="955045"/>
                  </a:cubicBezTo>
                  <a:cubicBezTo>
                    <a:pt x="836771" y="909963"/>
                    <a:pt x="907143" y="790660"/>
                    <a:pt x="956623" y="724136"/>
                  </a:cubicBezTo>
                  <a:cubicBezTo>
                    <a:pt x="1006103" y="657612"/>
                    <a:pt x="1021498" y="619677"/>
                    <a:pt x="1052286" y="555902"/>
                  </a:cubicBezTo>
                  <a:cubicBezTo>
                    <a:pt x="1083074" y="492127"/>
                    <a:pt x="1106165" y="399764"/>
                    <a:pt x="1141351" y="341487"/>
                  </a:cubicBezTo>
                  <a:cubicBezTo>
                    <a:pt x="1176537" y="283210"/>
                    <a:pt x="1202377" y="222733"/>
                    <a:pt x="1263403" y="206240"/>
                  </a:cubicBezTo>
                  <a:cubicBezTo>
                    <a:pt x="1324429" y="189747"/>
                    <a:pt x="1444832" y="187548"/>
                    <a:pt x="1507507" y="242526"/>
                  </a:cubicBezTo>
                  <a:cubicBezTo>
                    <a:pt x="1570182" y="297504"/>
                    <a:pt x="1558637" y="478383"/>
                    <a:pt x="1639455" y="536110"/>
                  </a:cubicBezTo>
                  <a:cubicBezTo>
                    <a:pt x="1720273" y="593837"/>
                    <a:pt x="1888507" y="634521"/>
                    <a:pt x="1992416" y="588889"/>
                  </a:cubicBezTo>
                  <a:cubicBezTo>
                    <a:pt x="2096325" y="543257"/>
                    <a:pt x="2173294" y="360179"/>
                    <a:pt x="2262909" y="262318"/>
                  </a:cubicBezTo>
                  <a:cubicBezTo>
                    <a:pt x="2352524" y="164456"/>
                    <a:pt x="2426195" y="-19721"/>
                    <a:pt x="2530104" y="1720"/>
                  </a:cubicBezTo>
                  <a:cubicBezTo>
                    <a:pt x="2634013" y="23161"/>
                    <a:pt x="2789602" y="310699"/>
                    <a:pt x="2886364" y="390967"/>
                  </a:cubicBezTo>
                  <a:cubicBezTo>
                    <a:pt x="2983126" y="471235"/>
                    <a:pt x="3044701" y="356331"/>
                    <a:pt x="3110675" y="483331"/>
                  </a:cubicBezTo>
                  <a:cubicBezTo>
                    <a:pt x="3176649" y="610331"/>
                    <a:pt x="3232178" y="974837"/>
                    <a:pt x="3282208" y="1152967"/>
                  </a:cubicBezTo>
                  <a:cubicBezTo>
                    <a:pt x="3332238" y="1331097"/>
                    <a:pt x="3410857" y="1552110"/>
                    <a:pt x="3410857" y="155211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2" name="Group 171"/>
          <p:cNvGrpSpPr/>
          <p:nvPr/>
        </p:nvGrpSpPr>
        <p:grpSpPr>
          <a:xfrm>
            <a:off x="2012950" y="3702050"/>
            <a:ext cx="3295650" cy="1295400"/>
            <a:chOff x="2012950" y="3702050"/>
            <a:chExt cx="3295650" cy="1295400"/>
          </a:xfrm>
        </p:grpSpPr>
        <p:sp>
          <p:nvSpPr>
            <p:cNvPr id="131" name="Oval 130"/>
            <p:cNvSpPr/>
            <p:nvPr/>
          </p:nvSpPr>
          <p:spPr>
            <a:xfrm>
              <a:off x="2012950" y="487680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Oval 131"/>
            <p:cNvSpPr/>
            <p:nvPr/>
          </p:nvSpPr>
          <p:spPr>
            <a:xfrm>
              <a:off x="2139950" y="459105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Oval 132"/>
            <p:cNvSpPr/>
            <p:nvPr/>
          </p:nvSpPr>
          <p:spPr>
            <a:xfrm>
              <a:off x="2609850" y="433070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Oval 133"/>
            <p:cNvSpPr/>
            <p:nvPr/>
          </p:nvSpPr>
          <p:spPr>
            <a:xfrm>
              <a:off x="2984500" y="370205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Oval 134"/>
            <p:cNvSpPr/>
            <p:nvPr/>
          </p:nvSpPr>
          <p:spPr>
            <a:xfrm>
              <a:off x="3390900" y="370205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Oval 135"/>
            <p:cNvSpPr/>
            <p:nvPr/>
          </p:nvSpPr>
          <p:spPr>
            <a:xfrm>
              <a:off x="4006850" y="370205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Oval 136"/>
            <p:cNvSpPr/>
            <p:nvPr/>
          </p:nvSpPr>
          <p:spPr>
            <a:xfrm>
              <a:off x="4603750" y="370205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Oval 137"/>
            <p:cNvSpPr/>
            <p:nvPr/>
          </p:nvSpPr>
          <p:spPr>
            <a:xfrm>
              <a:off x="5016500" y="433070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Oval 144"/>
            <p:cNvSpPr/>
            <p:nvPr/>
          </p:nvSpPr>
          <p:spPr>
            <a:xfrm>
              <a:off x="5080000" y="459740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Oval 145"/>
            <p:cNvSpPr/>
            <p:nvPr/>
          </p:nvSpPr>
          <p:spPr>
            <a:xfrm>
              <a:off x="5194300" y="4876800"/>
              <a:ext cx="114300" cy="120650"/>
            </a:xfrm>
            <a:prstGeom prst="ellipse">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8" name="Group 177"/>
          <p:cNvGrpSpPr/>
          <p:nvPr/>
        </p:nvGrpSpPr>
        <p:grpSpPr>
          <a:xfrm>
            <a:off x="2110511" y="3805031"/>
            <a:ext cx="3100528" cy="1967119"/>
            <a:chOff x="2110511" y="3805031"/>
            <a:chExt cx="3100528" cy="1967119"/>
          </a:xfrm>
        </p:grpSpPr>
        <p:cxnSp>
          <p:nvCxnSpPr>
            <p:cNvPr id="148" name="Straight Arrow Connector 147"/>
            <p:cNvCxnSpPr>
              <a:endCxn id="131" idx="5"/>
            </p:cNvCxnSpPr>
            <p:nvPr/>
          </p:nvCxnSpPr>
          <p:spPr>
            <a:xfrm flipH="1" flipV="1">
              <a:off x="2110511" y="4979781"/>
              <a:ext cx="899389" cy="557419"/>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H="1" flipV="1">
              <a:off x="2243862" y="4687682"/>
              <a:ext cx="969238" cy="849518"/>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H="1" flipV="1">
              <a:off x="2701062" y="4433683"/>
              <a:ext cx="689838" cy="1109867"/>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H="1" flipV="1">
              <a:off x="3075712" y="3811384"/>
              <a:ext cx="492988" cy="1732166"/>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flipV="1">
              <a:off x="3456712" y="3824084"/>
              <a:ext cx="296138" cy="1713116"/>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3930650" y="3841750"/>
              <a:ext cx="120650" cy="1701800"/>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37" idx="3"/>
            </p:cNvCxnSpPr>
            <p:nvPr/>
          </p:nvCxnSpPr>
          <p:spPr>
            <a:xfrm flipV="1">
              <a:off x="4095750" y="3805031"/>
              <a:ext cx="524739" cy="1738519"/>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4248150" y="4433682"/>
              <a:ext cx="791439" cy="1103518"/>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4425950" y="4694032"/>
              <a:ext cx="677139" cy="843168"/>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endCxn id="146" idx="3"/>
            </p:cNvCxnSpPr>
            <p:nvPr/>
          </p:nvCxnSpPr>
          <p:spPr>
            <a:xfrm flipV="1">
              <a:off x="4610100" y="4979781"/>
              <a:ext cx="600939" cy="557419"/>
            </a:xfrm>
            <a:prstGeom prst="straightConnector1">
              <a:avLst/>
            </a:prstGeom>
            <a:ln w="3175" cmpd="sng">
              <a:solidFill>
                <a:schemeClr val="accent4">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sp>
          <p:nvSpPr>
            <p:cNvPr id="170" name="Rounded Rectangle 169"/>
            <p:cNvSpPr/>
            <p:nvPr/>
          </p:nvSpPr>
          <p:spPr>
            <a:xfrm>
              <a:off x="2832100" y="5530850"/>
              <a:ext cx="1981200" cy="241300"/>
            </a:xfrm>
            <a:prstGeom prst="roundRect">
              <a:avLst/>
            </a:prstGeom>
            <a:solidFill>
              <a:schemeClr val="accent4">
                <a:lumMod val="75000"/>
                <a:alpha val="70000"/>
              </a:schemeClr>
            </a:solidFill>
            <a:ln w="3175" cmpd="sng">
              <a:no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9" name="Rectangle 178"/>
          <p:cNvSpPr/>
          <p:nvPr/>
        </p:nvSpPr>
        <p:spPr>
          <a:xfrm>
            <a:off x="3098800" y="5511284"/>
            <a:ext cx="1491678" cy="261610"/>
          </a:xfrm>
          <a:prstGeom prst="rect">
            <a:avLst/>
          </a:prstGeom>
        </p:spPr>
        <p:txBody>
          <a:bodyPr wrap="square">
            <a:spAutoFit/>
          </a:bodyPr>
          <a:lstStyle/>
          <a:p>
            <a:pPr algn="ctr"/>
            <a:r>
              <a:rPr lang="en-US" sz="1100" dirty="0">
                <a:solidFill>
                  <a:schemeClr val="accent4">
                    <a:lumMod val="20000"/>
                    <a:lumOff val="80000"/>
                  </a:schemeClr>
                </a:solidFill>
                <a:latin typeface="Abadi MT Condensed Light"/>
                <a:cs typeface="Abadi MT Condensed Light"/>
              </a:rPr>
              <a:t>SCALABILITY EVENTS</a:t>
            </a:r>
            <a:endParaRPr lang="en-US" sz="800" dirty="0">
              <a:solidFill>
                <a:schemeClr val="accent4">
                  <a:lumMod val="20000"/>
                  <a:lumOff val="80000"/>
                </a:schemeClr>
              </a:solidFill>
            </a:endParaRPr>
          </a:p>
        </p:txBody>
      </p:sp>
    </p:spTree>
    <p:extLst>
      <p:ext uri="{BB962C8B-B14F-4D97-AF65-F5344CB8AC3E}">
        <p14:creationId xmlns:p14="http://schemas.microsoft.com/office/powerpoint/2010/main" val="10097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down)">
                                      <p:cBhvr>
                                        <p:cTn id="12" dur="10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wipe(down)">
                                      <p:cBhvr>
                                        <p:cTn id="21" dur="500"/>
                                        <p:tgtEl>
                                          <p:spTgt spid="17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79"/>
                                        </p:tgtEl>
                                        <p:attrNameLst>
                                          <p:attrName>style.visibility</p:attrName>
                                        </p:attrNameLst>
                                      </p:cBhvr>
                                      <p:to>
                                        <p:strVal val="visible"/>
                                      </p:to>
                                    </p:set>
                                    <p:animEffect transition="in" filter="fade">
                                      <p:cBhvr>
                                        <p:cTn id="2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26</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73656"/>
            <a:ext cx="1659488"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 POINT</a:t>
            </a:r>
            <a:endParaRPr lang="en-US" sz="32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120479" cy="553998"/>
          </a:xfrm>
          <a:prstGeom prst="rect">
            <a:avLst/>
          </a:prstGeom>
          <a:noFill/>
        </p:spPr>
        <p:txBody>
          <a:bodyPr wrap="square" rtlCol="0">
            <a:spAutoFit/>
          </a:bodyPr>
          <a:lstStyle/>
          <a:p>
            <a:r>
              <a:rPr lang="en-US" sz="3000">
                <a:latin typeface="Abadi MT Condensed Light"/>
                <a:cs typeface="Abadi MT Condensed Light"/>
              </a:rPr>
              <a:t>Benefits of elastic scalability</a:t>
            </a:r>
          </a:p>
        </p:txBody>
      </p:sp>
      <p:grpSp>
        <p:nvGrpSpPr>
          <p:cNvPr id="3" name="Group 2"/>
          <p:cNvGrpSpPr/>
          <p:nvPr/>
        </p:nvGrpSpPr>
        <p:grpSpPr>
          <a:xfrm>
            <a:off x="1037156" y="2769018"/>
            <a:ext cx="8106845" cy="1866484"/>
            <a:chOff x="1037156" y="2794416"/>
            <a:chExt cx="8106845" cy="1866484"/>
          </a:xfrm>
        </p:grpSpPr>
        <p:grpSp>
          <p:nvGrpSpPr>
            <p:cNvPr id="26" name="Group 25"/>
            <p:cNvGrpSpPr/>
            <p:nvPr/>
          </p:nvGrpSpPr>
          <p:grpSpPr>
            <a:xfrm>
              <a:off x="1037156" y="2794416"/>
              <a:ext cx="8106845" cy="1866484"/>
              <a:chOff x="1168399" y="5261580"/>
              <a:chExt cx="8106845" cy="1866484"/>
            </a:xfrm>
          </p:grpSpPr>
          <p:grpSp>
            <p:nvGrpSpPr>
              <p:cNvPr id="27" name="Group 26"/>
              <p:cNvGrpSpPr/>
              <p:nvPr/>
            </p:nvGrpSpPr>
            <p:grpSpPr>
              <a:xfrm>
                <a:off x="1354665" y="5261582"/>
                <a:ext cx="7920579" cy="1866482"/>
                <a:chOff x="3483166" y="4206121"/>
                <a:chExt cx="6427868" cy="3312329"/>
              </a:xfrm>
            </p:grpSpPr>
            <p:sp>
              <p:nvSpPr>
                <p:cNvPr id="30" name="Rectangle 29"/>
                <p:cNvSpPr/>
                <p:nvPr/>
              </p:nvSpPr>
              <p:spPr>
                <a:xfrm>
                  <a:off x="3483166" y="4206121"/>
                  <a:ext cx="6427868" cy="331232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45699" y="4338324"/>
                  <a:ext cx="5518717"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ELASTIC SCALABILITY </a:t>
                  </a:r>
                </a:p>
              </p:txBody>
            </p:sp>
          </p:grpSp>
          <p:sp>
            <p:nvSpPr>
              <p:cNvPr id="28" name="Rectangle 27"/>
              <p:cNvSpPr/>
              <p:nvPr/>
            </p:nvSpPr>
            <p:spPr>
              <a:xfrm>
                <a:off x="1168399" y="5261580"/>
                <a:ext cx="756139" cy="186648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312333" y="5266738"/>
                <a:ext cx="577864" cy="584776"/>
              </a:xfrm>
              <a:prstGeom prst="rect">
                <a:avLst/>
              </a:prstGeom>
              <a:noFill/>
              <a:ln>
                <a:noFill/>
              </a:ln>
            </p:spPr>
            <p:txBody>
              <a:bodyPr wrap="square" lIns="0" rtlCol="0">
                <a:spAutoFit/>
              </a:bodyPr>
              <a:lstStyle/>
              <a:p>
                <a:pPr algn="r"/>
                <a:r>
                  <a:rPr lang="en-US" sz="3200">
                    <a:solidFill>
                      <a:schemeClr val="accent1">
                        <a:lumMod val="40000"/>
                        <a:lumOff val="60000"/>
                      </a:schemeClr>
                    </a:solidFill>
                    <a:latin typeface="Arial Narrow"/>
                    <a:cs typeface="Arial Narrow"/>
                  </a:rPr>
                  <a:t>02</a:t>
                </a:r>
              </a:p>
            </p:txBody>
          </p:sp>
        </p:grpSp>
        <p:sp>
          <p:nvSpPr>
            <p:cNvPr id="32" name="Rectangle 31"/>
            <p:cNvSpPr/>
            <p:nvPr/>
          </p:nvSpPr>
          <p:spPr>
            <a:xfrm>
              <a:off x="1757680" y="3248784"/>
              <a:ext cx="7246620" cy="1400383"/>
            </a:xfrm>
            <a:prstGeom prst="rect">
              <a:avLst/>
            </a:prstGeom>
          </p:spPr>
          <p:txBody>
            <a:bodyPr wrap="square">
              <a:spAutoFit/>
            </a:bodyPr>
            <a:lstStyle/>
            <a:p>
              <a:pPr marL="92075" lvl="0"/>
              <a:r>
                <a:rPr lang="en-US" sz="1600" i="1" dirty="0">
                  <a:solidFill>
                    <a:schemeClr val="accent1">
                      <a:lumMod val="75000"/>
                    </a:schemeClr>
                  </a:solidFill>
                  <a:latin typeface="Abadi MT Condensed Light"/>
                  <a:cs typeface="Abadi MT Condensed Light"/>
                </a:rPr>
                <a:t>Elastic scalability is about increasing the capacity when more is needed and relinquishing it when it is no longer needed. The ability to dynamically grow and shrink not only constitutes a better approach to capacity planning but also minimises un-needed costs due to the use of surplus capacity.</a:t>
              </a:r>
            </a:p>
            <a:p>
              <a:pPr marL="92075" lvl="0">
                <a:spcBef>
                  <a:spcPts val="600"/>
                </a:spcBef>
              </a:pPr>
              <a:r>
                <a:rPr lang="en-US" sz="1600" i="1" dirty="0">
                  <a:solidFill>
                    <a:schemeClr val="accent1">
                      <a:lumMod val="75000"/>
                    </a:schemeClr>
                  </a:solidFill>
                  <a:latin typeface="Abadi MT Condensed Light"/>
                  <a:cs typeface="Abadi MT Condensed Light"/>
                </a:rPr>
                <a:t>Enabled by dynamic provisioning, when combined with horizontal scalability, elastic scalability allows for a more precise follow up of the demand without service interruption.</a:t>
              </a:r>
            </a:p>
          </p:txBody>
        </p:sp>
      </p:grpSp>
      <p:grpSp>
        <p:nvGrpSpPr>
          <p:cNvPr id="9" name="Group 8"/>
          <p:cNvGrpSpPr/>
          <p:nvPr/>
        </p:nvGrpSpPr>
        <p:grpSpPr>
          <a:xfrm>
            <a:off x="1028700" y="4749644"/>
            <a:ext cx="8115300" cy="1371758"/>
            <a:chOff x="1028700" y="4749644"/>
            <a:chExt cx="8115300" cy="1371758"/>
          </a:xfrm>
        </p:grpSpPr>
        <p:grpSp>
          <p:nvGrpSpPr>
            <p:cNvPr id="35" name="Group 34"/>
            <p:cNvGrpSpPr/>
            <p:nvPr/>
          </p:nvGrpSpPr>
          <p:grpSpPr>
            <a:xfrm>
              <a:off x="1028700" y="4749644"/>
              <a:ext cx="8115300" cy="1371758"/>
              <a:chOff x="850893" y="2946241"/>
              <a:chExt cx="8115300" cy="1371758"/>
            </a:xfrm>
          </p:grpSpPr>
          <p:sp>
            <p:nvSpPr>
              <p:cNvPr id="37" name="Rectangle 36"/>
              <p:cNvSpPr/>
              <p:nvPr/>
            </p:nvSpPr>
            <p:spPr>
              <a:xfrm>
                <a:off x="1606550" y="2946243"/>
                <a:ext cx="7359643" cy="137175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653894" y="2995340"/>
                <a:ext cx="6482566"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WHEN TO SCALE OUT AND SCALE IN?</a:t>
                </a:r>
              </a:p>
            </p:txBody>
          </p:sp>
          <p:sp>
            <p:nvSpPr>
              <p:cNvPr id="39" name="Rectangle 38"/>
              <p:cNvSpPr/>
              <p:nvPr/>
            </p:nvSpPr>
            <p:spPr>
              <a:xfrm>
                <a:off x="850893" y="2946241"/>
                <a:ext cx="760594" cy="1371758"/>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624465" y="3373992"/>
                <a:ext cx="7282462" cy="815608"/>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We can reap the benefits of elastic scalability only if we can dynamically identify when there is a need for more capacity and when such capacity is no longer needed (scalability events). </a:t>
                </a:r>
              </a:p>
              <a:p>
                <a:r>
                  <a:rPr lang="en-US" sz="1600" dirty="0">
                    <a:solidFill>
                      <a:schemeClr val="accent4">
                        <a:lumMod val="75000"/>
                      </a:schemeClr>
                    </a:solidFill>
                  </a:rPr>
                  <a:t>What changes we need to implement to obtain such information?</a:t>
                </a:r>
              </a:p>
            </p:txBody>
          </p:sp>
        </p:grpSp>
        <p:sp>
          <p:nvSpPr>
            <p:cNvPr id="7" name="Oval 6"/>
            <p:cNvSpPr/>
            <p:nvPr/>
          </p:nvSpPr>
          <p:spPr>
            <a:xfrm>
              <a:off x="1155700" y="4902203"/>
              <a:ext cx="520700" cy="508000"/>
            </a:xfrm>
            <a:prstGeom prst="ellipse">
              <a:avLst/>
            </a:prstGeom>
            <a:solidFill>
              <a:schemeClr val="accent4">
                <a:lumMod val="20000"/>
                <a:lumOff val="80000"/>
              </a:schemeClr>
            </a:solidFill>
            <a:ln w="3175" cmpd="sng">
              <a:solidFill>
                <a:schemeClr val="accent4">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1185331" y="4826003"/>
              <a:ext cx="466669" cy="646331"/>
            </a:xfrm>
            <a:prstGeom prst="rect">
              <a:avLst/>
            </a:prstGeom>
            <a:noFill/>
          </p:spPr>
          <p:txBody>
            <a:bodyPr wrap="none" rtlCol="0">
              <a:spAutoFit/>
            </a:bodyPr>
            <a:lstStyle/>
            <a:p>
              <a:r>
                <a:rPr lang="en-US" sz="3600">
                  <a:solidFill>
                    <a:srgbClr val="A495B8"/>
                  </a:solidFill>
                  <a:latin typeface="Arial Black"/>
                  <a:cs typeface="Arial Black"/>
                </a:rPr>
                <a:t>?</a:t>
              </a:r>
              <a:endParaRPr lang="en-US">
                <a:solidFill>
                  <a:srgbClr val="A495B8"/>
                </a:solidFill>
                <a:latin typeface="Arial Black"/>
                <a:cs typeface="Arial Black"/>
              </a:endParaRPr>
            </a:p>
          </p:txBody>
        </p:sp>
      </p:grpSp>
    </p:spTree>
    <p:extLst>
      <p:ext uri="{BB962C8B-B14F-4D97-AF65-F5344CB8AC3E}">
        <p14:creationId xmlns:p14="http://schemas.microsoft.com/office/powerpoint/2010/main" val="58871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Questions?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543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Scalability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Application Design</a:t>
            </a:r>
          </a:p>
        </p:txBody>
      </p:sp>
    </p:spTree>
    <p:extLst>
      <p:ext uri="{BB962C8B-B14F-4D97-AF65-F5344CB8AC3E}">
        <p14:creationId xmlns:p14="http://schemas.microsoft.com/office/powerpoint/2010/main" val="266115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9158"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405443"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48255"/>
            <a:ext cx="1282690"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477406" y="1553624"/>
            <a:ext cx="7539594" cy="4462760"/>
          </a:xfrm>
          <a:prstGeom prst="rect">
            <a:avLst/>
          </a:prstGeom>
          <a:noFill/>
        </p:spPr>
        <p:txBody>
          <a:bodyPr wrap="square" rtlCol="0">
            <a:spAutoFit/>
          </a:bodyPr>
          <a:lstStyle/>
          <a:p>
            <a:r>
              <a:rPr lang="en-US" sz="3000" dirty="0">
                <a:latin typeface="Abadi MT Condensed Light"/>
                <a:cs typeface="Abadi MT Condensed Light"/>
              </a:rPr>
              <a:t>The illusion of infinite scalability</a:t>
            </a:r>
          </a:p>
          <a:p>
            <a:pPr lvl="0">
              <a:spcBef>
                <a:spcPts val="1200"/>
              </a:spcBef>
            </a:pPr>
            <a:r>
              <a:rPr lang="en-US" sz="2300" i="1" dirty="0">
                <a:solidFill>
                  <a:prstClr val="black">
                    <a:lumMod val="65000"/>
                    <a:lumOff val="35000"/>
                  </a:prstClr>
                </a:solidFill>
                <a:latin typeface="Abadi MT Condensed Light"/>
                <a:cs typeface="Abadi MT Condensed Light"/>
              </a:rPr>
              <a:t>SOA / Cloud computing represent an attractive approach for translating ideas into computer systems and applications for several reasons.</a:t>
            </a:r>
          </a:p>
          <a:p>
            <a:pPr lvl="0">
              <a:spcBef>
                <a:spcPts val="1200"/>
              </a:spcBef>
            </a:pPr>
            <a:endParaRPr lang="en-US" sz="2300" i="1" dirty="0">
              <a:solidFill>
                <a:prstClr val="black">
                  <a:lumMod val="65000"/>
                  <a:lumOff val="35000"/>
                </a:prstClr>
              </a:solidFill>
              <a:latin typeface="Abadi MT Condensed Light"/>
              <a:cs typeface="Abadi MT Condensed Light"/>
            </a:endParaRPr>
          </a:p>
          <a:p>
            <a:pPr lvl="0">
              <a:spcBef>
                <a:spcPts val="1200"/>
              </a:spcBef>
            </a:pPr>
            <a:endParaRPr lang="en-US" sz="2300" i="1" dirty="0">
              <a:solidFill>
                <a:prstClr val="black">
                  <a:lumMod val="65000"/>
                  <a:lumOff val="35000"/>
                </a:prstClr>
              </a:solidFill>
              <a:latin typeface="Abadi MT Condensed Light"/>
              <a:cs typeface="Abadi MT Condensed Light"/>
            </a:endParaRPr>
          </a:p>
          <a:p>
            <a:pPr lvl="0">
              <a:spcBef>
                <a:spcPts val="1200"/>
              </a:spcBef>
            </a:pPr>
            <a:endParaRPr lang="en-US" sz="2300" i="1" dirty="0">
              <a:solidFill>
                <a:prstClr val="black">
                  <a:lumMod val="65000"/>
                  <a:lumOff val="35000"/>
                </a:prstClr>
              </a:solidFill>
              <a:latin typeface="Abadi MT Condensed Light"/>
              <a:cs typeface="Abadi MT Condensed Light"/>
            </a:endParaRPr>
          </a:p>
          <a:p>
            <a:pPr lvl="0">
              <a:spcBef>
                <a:spcPts val="1200"/>
              </a:spcBef>
            </a:pPr>
            <a:endParaRPr lang="en-US" sz="2300" i="1" dirty="0">
              <a:solidFill>
                <a:prstClr val="black">
                  <a:lumMod val="65000"/>
                  <a:lumOff val="35000"/>
                </a:prstClr>
              </a:solidFill>
              <a:latin typeface="Abadi MT Condensed Light"/>
              <a:cs typeface="Abadi MT Condensed Light"/>
            </a:endParaRPr>
          </a:p>
          <a:p>
            <a:pPr lvl="0">
              <a:spcBef>
                <a:spcPts val="1200"/>
              </a:spcBef>
            </a:pPr>
            <a:endParaRPr lang="en-US" sz="2300" i="1" dirty="0">
              <a:solidFill>
                <a:prstClr val="black">
                  <a:lumMod val="65000"/>
                  <a:lumOff val="35000"/>
                </a:prstClr>
              </a:solidFill>
              <a:latin typeface="Abadi MT Condensed Light"/>
              <a:cs typeface="Abadi MT Condensed Light"/>
            </a:endParaRPr>
          </a:p>
          <a:p>
            <a:pPr lvl="0">
              <a:spcBef>
                <a:spcPts val="1200"/>
              </a:spcBef>
            </a:pPr>
            <a:r>
              <a:rPr lang="en-US" sz="2300" i="1" dirty="0">
                <a:solidFill>
                  <a:prstClr val="black">
                    <a:lumMod val="65000"/>
                    <a:lumOff val="35000"/>
                  </a:prstClr>
                </a:solidFill>
                <a:latin typeface="Abadi MT Condensed Light"/>
                <a:cs typeface="Abadi MT Condensed Light"/>
              </a:rPr>
              <a:t>How this is possible?</a:t>
            </a:r>
            <a:endParaRPr lang="en-US" sz="3000" dirty="0">
              <a:solidFill>
                <a:prstClr val="black"/>
              </a:solidFill>
              <a:latin typeface="Abadi MT Condensed Light"/>
              <a:cs typeface="Abadi MT Condensed Light"/>
            </a:endParaRPr>
          </a:p>
        </p:txBody>
      </p:sp>
      <p:grpSp>
        <p:nvGrpSpPr>
          <p:cNvPr id="21" name="Group 20"/>
          <p:cNvGrpSpPr/>
          <p:nvPr/>
        </p:nvGrpSpPr>
        <p:grpSpPr>
          <a:xfrm>
            <a:off x="368287" y="2953639"/>
            <a:ext cx="8775713" cy="1169630"/>
            <a:chOff x="571500" y="2839338"/>
            <a:chExt cx="8775713" cy="1169630"/>
          </a:xfrm>
        </p:grpSpPr>
        <p:grpSp>
          <p:nvGrpSpPr>
            <p:cNvPr id="22" name="Group 21"/>
            <p:cNvGrpSpPr/>
            <p:nvPr/>
          </p:nvGrpSpPr>
          <p:grpSpPr>
            <a:xfrm>
              <a:off x="571500" y="2946242"/>
              <a:ext cx="8775713" cy="1062726"/>
              <a:chOff x="1181100" y="2527142"/>
              <a:chExt cx="8775713" cy="1062726"/>
            </a:xfrm>
          </p:grpSpPr>
          <p:sp>
            <p:nvSpPr>
              <p:cNvPr id="24" name="Rectangle 23"/>
              <p:cNvSpPr/>
              <p:nvPr/>
            </p:nvSpPr>
            <p:spPr>
              <a:xfrm>
                <a:off x="1651215" y="2527144"/>
                <a:ext cx="8305598" cy="106272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81100" y="2527142"/>
                <a:ext cx="1039987" cy="10627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225599" y="2976060"/>
                <a:ext cx="7731214"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pPr lvl="0"/>
                <a:r>
                  <a:rPr lang="en-US" sz="1600" dirty="0"/>
                  <a:t>From an applications development perspective, the illusion of infinite scalability is perhaps the most attractive feature for developers and engineers.</a:t>
                </a:r>
              </a:p>
            </p:txBody>
          </p:sp>
        </p:grpSp>
        <p:sp>
          <p:nvSpPr>
            <p:cNvPr id="23" name="TextBox 22"/>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27" name="Group 26"/>
          <p:cNvGrpSpPr/>
          <p:nvPr/>
        </p:nvGrpSpPr>
        <p:grpSpPr>
          <a:xfrm>
            <a:off x="376754" y="4098760"/>
            <a:ext cx="8767246" cy="1413040"/>
            <a:chOff x="579967" y="3874388"/>
            <a:chExt cx="8767246" cy="1413040"/>
          </a:xfrm>
        </p:grpSpPr>
        <p:grpSp>
          <p:nvGrpSpPr>
            <p:cNvPr id="28" name="Group 27"/>
            <p:cNvGrpSpPr/>
            <p:nvPr/>
          </p:nvGrpSpPr>
          <p:grpSpPr>
            <a:xfrm>
              <a:off x="579967" y="4008766"/>
              <a:ext cx="8767246" cy="1278662"/>
              <a:chOff x="1189567" y="3792866"/>
              <a:chExt cx="8767246" cy="1278662"/>
            </a:xfrm>
          </p:grpSpPr>
          <p:sp>
            <p:nvSpPr>
              <p:cNvPr id="30" name="Rectangle 29"/>
              <p:cNvSpPr/>
              <p:nvPr/>
            </p:nvSpPr>
            <p:spPr>
              <a:xfrm>
                <a:off x="2209799" y="3792866"/>
                <a:ext cx="7747013" cy="127866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227562" y="4245508"/>
                <a:ext cx="7729251"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Together with the almost immediate availability of infrastructure, platform and sevices, scalability ensures that not only non trivial systems can be more rapidly built, but also that, if properly engineered, such systems can sustain challenging loads when put in production.</a:t>
                </a:r>
              </a:p>
            </p:txBody>
          </p:sp>
          <p:sp>
            <p:nvSpPr>
              <p:cNvPr id="32" name="Rectangle 31"/>
              <p:cNvSpPr/>
              <p:nvPr/>
            </p:nvSpPr>
            <p:spPr>
              <a:xfrm>
                <a:off x="1189567" y="3792866"/>
                <a:ext cx="1032935" cy="127019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
        <p:nvSpPr>
          <p:cNvPr id="33" name="TextBox 32"/>
          <p:cNvSpPr txBox="1"/>
          <p:nvPr/>
        </p:nvSpPr>
        <p:spPr>
          <a:xfrm>
            <a:off x="1421054" y="3135057"/>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GROW AS MUCH AS YOU WANT!</a:t>
            </a:r>
          </a:p>
        </p:txBody>
      </p:sp>
      <p:sp>
        <p:nvSpPr>
          <p:cNvPr id="34" name="TextBox 33"/>
          <p:cNvSpPr txBox="1"/>
          <p:nvPr/>
        </p:nvSpPr>
        <p:spPr>
          <a:xfrm>
            <a:off x="1437989" y="4303457"/>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5">
                    <a:lumMod val="75000"/>
                  </a:schemeClr>
                </a:solidFill>
              </a:rPr>
              <a:t>DO IT RELIABLY</a:t>
            </a:r>
          </a:p>
        </p:txBody>
      </p:sp>
    </p:spTree>
    <p:extLst>
      <p:ext uri="{BB962C8B-B14F-4D97-AF65-F5344CB8AC3E}">
        <p14:creationId xmlns:p14="http://schemas.microsoft.com/office/powerpoint/2010/main" val="44841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9158"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405443"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48255"/>
            <a:ext cx="1282690"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477406" y="1553624"/>
            <a:ext cx="7539594" cy="2277547"/>
          </a:xfrm>
          <a:prstGeom prst="rect">
            <a:avLst/>
          </a:prstGeom>
          <a:noFill/>
        </p:spPr>
        <p:txBody>
          <a:bodyPr wrap="square" rtlCol="0">
            <a:spAutoFit/>
          </a:bodyPr>
          <a:lstStyle/>
          <a:p>
            <a:r>
              <a:rPr lang="en-US" sz="3000">
                <a:latin typeface="Abadi MT Condensed Light"/>
                <a:cs typeface="Abadi MT Condensed Light"/>
              </a:rPr>
              <a:t>The illusion of infinite scalability</a:t>
            </a:r>
          </a:p>
          <a:p>
            <a:pPr lvl="0">
              <a:spcBef>
                <a:spcPts val="1200"/>
              </a:spcBef>
            </a:pPr>
            <a:r>
              <a:rPr lang="en-US" sz="2300" i="1">
                <a:solidFill>
                  <a:prstClr val="black">
                    <a:lumMod val="65000"/>
                    <a:lumOff val="35000"/>
                  </a:prstClr>
                </a:solidFill>
                <a:latin typeface="Abadi MT Condensed Light"/>
                <a:cs typeface="Abadi MT Condensed Light"/>
              </a:rPr>
              <a:t>Even though cloud computing leverages virtualisation to provide capacity more quickly, the capacity is eventually bounded by the physical limits of the underlying datacenter(s) infrastructure.</a:t>
            </a:r>
          </a:p>
          <a:p>
            <a:pPr lvl="0">
              <a:spcBef>
                <a:spcPts val="1200"/>
              </a:spcBef>
            </a:pPr>
            <a:r>
              <a:rPr lang="en-US" sz="2300" i="1">
                <a:solidFill>
                  <a:prstClr val="black">
                    <a:lumMod val="65000"/>
                    <a:lumOff val="35000"/>
                  </a:prstClr>
                </a:solidFill>
                <a:latin typeface="Abadi MT Condensed Light"/>
                <a:cs typeface="Abadi MT Condensed Light"/>
              </a:rPr>
              <a:t>So where is the caveat?</a:t>
            </a:r>
          </a:p>
        </p:txBody>
      </p:sp>
      <p:grpSp>
        <p:nvGrpSpPr>
          <p:cNvPr id="35" name="Group 34"/>
          <p:cNvGrpSpPr/>
          <p:nvPr/>
        </p:nvGrpSpPr>
        <p:grpSpPr>
          <a:xfrm>
            <a:off x="34925" y="3864829"/>
            <a:ext cx="9109075" cy="1138968"/>
            <a:chOff x="238133" y="5024808"/>
            <a:chExt cx="9109075" cy="1138968"/>
          </a:xfrm>
        </p:grpSpPr>
        <p:grpSp>
          <p:nvGrpSpPr>
            <p:cNvPr id="36" name="Group 35"/>
            <p:cNvGrpSpPr/>
            <p:nvPr/>
          </p:nvGrpSpPr>
          <p:grpSpPr>
            <a:xfrm>
              <a:off x="238133" y="5024808"/>
              <a:ext cx="9109075" cy="1138968"/>
              <a:chOff x="758833" y="5016342"/>
              <a:chExt cx="9109075" cy="1138968"/>
            </a:xfrm>
          </p:grpSpPr>
          <p:grpSp>
            <p:nvGrpSpPr>
              <p:cNvPr id="38" name="Group 37"/>
              <p:cNvGrpSpPr/>
              <p:nvPr/>
            </p:nvGrpSpPr>
            <p:grpSpPr>
              <a:xfrm>
                <a:off x="758833" y="5016342"/>
                <a:ext cx="9109075" cy="1138968"/>
                <a:chOff x="551184" y="5261580"/>
                <a:chExt cx="9109075" cy="1138968"/>
              </a:xfrm>
            </p:grpSpPr>
            <p:sp>
              <p:nvSpPr>
                <p:cNvPr id="42" name="Rectangle 41"/>
                <p:cNvSpPr/>
                <p:nvPr/>
              </p:nvSpPr>
              <p:spPr>
                <a:xfrm>
                  <a:off x="1925951" y="5261582"/>
                  <a:ext cx="7734308" cy="1138966"/>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51184" y="5261580"/>
                  <a:ext cx="1373355" cy="113896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2159981" y="5103297"/>
                <a:ext cx="7707927" cy="984885"/>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The illusion of infinite scalability is given by the ability of continuously add capacity (e.g. storage, computing nodes) to an existing application whenever more resources are needed to maintain a defined performance target. Therefore it is not about obtaining an infinite number of resources at once, but more likely an indefinite number of them little by little.</a:t>
                </a:r>
              </a:p>
            </p:txBody>
          </p:sp>
        </p:grpSp>
        <p:sp>
          <p:nvSpPr>
            <p:cNvPr id="37" name="TextBox 36"/>
            <p:cNvSpPr txBox="1"/>
            <p:nvPr/>
          </p:nvSpPr>
          <p:spPr>
            <a:xfrm>
              <a:off x="414876" y="5034327"/>
              <a:ext cx="1175090"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600">
                  <a:solidFill>
                    <a:schemeClr val="accent1">
                      <a:lumMod val="20000"/>
                      <a:lumOff val="80000"/>
                    </a:schemeClr>
                  </a:solidFill>
                  <a:latin typeface="Abadi MT Condensed Extra Bold"/>
                  <a:cs typeface="Abadi MT Condensed Extra Bold"/>
                </a:rPr>
                <a:t>ADDITIVE CAPACITY</a:t>
              </a:r>
            </a:p>
          </p:txBody>
        </p:sp>
      </p:grpSp>
      <p:grpSp>
        <p:nvGrpSpPr>
          <p:cNvPr id="44" name="Group 43"/>
          <p:cNvGrpSpPr/>
          <p:nvPr/>
        </p:nvGrpSpPr>
        <p:grpSpPr>
          <a:xfrm>
            <a:off x="34925" y="5054525"/>
            <a:ext cx="9109075" cy="1193872"/>
            <a:chOff x="238133" y="2946242"/>
            <a:chExt cx="9109075" cy="1193872"/>
          </a:xfrm>
        </p:grpSpPr>
        <p:sp>
          <p:nvSpPr>
            <p:cNvPr id="45" name="Rectangle 44"/>
            <p:cNvSpPr/>
            <p:nvPr/>
          </p:nvSpPr>
          <p:spPr>
            <a:xfrm>
              <a:off x="1606550" y="2946244"/>
              <a:ext cx="7740658" cy="119387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38133" y="2946242"/>
              <a:ext cx="1373355" cy="1193872"/>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1607532" y="3022612"/>
              <a:ext cx="7570344"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Additive capacity is not sufficient. The reason why a finite pool of resources is seen as unlimited is because the demand is diverse and distributed over time, space, and application types. This creates the condition in which at any point in time not all the capacity is requested. And if there are is a sustained increasing trend more hardware and infrastructure can be put in place. More often, relinquish resources solves the problem.</a:t>
              </a:r>
            </a:p>
          </p:txBody>
        </p:sp>
        <p:sp>
          <p:nvSpPr>
            <p:cNvPr id="49" name="TextBox 48"/>
            <p:cNvSpPr txBox="1"/>
            <p:nvPr/>
          </p:nvSpPr>
          <p:spPr>
            <a:xfrm>
              <a:off x="364075" y="2949409"/>
              <a:ext cx="1242823" cy="830997"/>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600">
                  <a:solidFill>
                    <a:schemeClr val="accent4">
                      <a:lumMod val="20000"/>
                      <a:lumOff val="80000"/>
                    </a:schemeClr>
                  </a:solidFill>
                  <a:latin typeface="Abadi MT Condensed Extra Bold"/>
                  <a:cs typeface="Abadi MT Condensed Extra Bold"/>
                </a:rPr>
                <a:t>DISTRIBUTED AND DIVERSE DEMAND</a:t>
              </a:r>
            </a:p>
          </p:txBody>
        </p:sp>
      </p:grpSp>
    </p:spTree>
    <p:extLst>
      <p:ext uri="{BB962C8B-B14F-4D97-AF65-F5344CB8AC3E}">
        <p14:creationId xmlns:p14="http://schemas.microsoft.com/office/powerpoint/2010/main" val="228351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9158" y="143932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cxnSp>
        <p:nvCxnSpPr>
          <p:cNvPr id="55" name="Straight Connector 54"/>
          <p:cNvCxnSpPr/>
          <p:nvPr/>
        </p:nvCxnSpPr>
        <p:spPr>
          <a:xfrm>
            <a:off x="1405443"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548255"/>
            <a:ext cx="1282690"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477406" y="1553624"/>
            <a:ext cx="7539594" cy="2746906"/>
          </a:xfrm>
          <a:prstGeom prst="rect">
            <a:avLst/>
          </a:prstGeom>
          <a:noFill/>
        </p:spPr>
        <p:txBody>
          <a:bodyPr wrap="square" rtlCol="0">
            <a:spAutoFit/>
          </a:bodyPr>
          <a:lstStyle/>
          <a:p>
            <a:r>
              <a:rPr lang="en-US" sz="3000">
                <a:latin typeface="Abadi MT Condensed Light"/>
                <a:cs typeface="Abadi MT Condensed Light"/>
              </a:rPr>
              <a:t>Engineering application for scalability</a:t>
            </a:r>
          </a:p>
          <a:p>
            <a:pPr lvl="0">
              <a:spcBef>
                <a:spcPts val="2100"/>
              </a:spcBef>
            </a:pPr>
            <a:r>
              <a:rPr lang="en-US" sz="2300" i="1">
                <a:solidFill>
                  <a:prstClr val="black">
                    <a:lumMod val="65000"/>
                    <a:lumOff val="35000"/>
                  </a:prstClr>
                </a:solidFill>
                <a:latin typeface="Abadi MT Condensed Light"/>
                <a:cs typeface="Abadi MT Condensed Light"/>
              </a:rPr>
              <a:t>Additive capacity suggest that application can benefit from incrementally adding resources.</a:t>
            </a:r>
          </a:p>
          <a:p>
            <a:pPr lvl="0">
              <a:spcBef>
                <a:spcPts val="1200"/>
              </a:spcBef>
            </a:pPr>
            <a:r>
              <a:rPr lang="en-US" sz="2300" i="1">
                <a:solidFill>
                  <a:prstClr val="black">
                    <a:lumMod val="65000"/>
                    <a:lumOff val="35000"/>
                  </a:prstClr>
                </a:solidFill>
                <a:latin typeface="Abadi MT Condensed Light"/>
                <a:cs typeface="Abadi MT Condensed Light"/>
              </a:rPr>
              <a:t>Distributed and diverse demand over time suggest that resources originally requested to meet performance target will be eventually released when no longer needed.</a:t>
            </a:r>
          </a:p>
        </p:txBody>
      </p:sp>
      <p:sp>
        <p:nvSpPr>
          <p:cNvPr id="22" name="TextBox 21"/>
          <p:cNvSpPr txBox="1"/>
          <p:nvPr/>
        </p:nvSpPr>
        <p:spPr>
          <a:xfrm>
            <a:off x="101600" y="2327153"/>
            <a:ext cx="1299620" cy="584776"/>
          </a:xfrm>
          <a:prstGeom prst="rect">
            <a:avLst/>
          </a:prstGeom>
          <a:noFill/>
        </p:spPr>
        <p:txBody>
          <a:bodyPr wrap="square" rtlCol="0">
            <a:spAutoFit/>
          </a:bodyPr>
          <a:lstStyle/>
          <a:p>
            <a:pPr algn="r"/>
            <a:r>
              <a:rPr lang="en-US" sz="1600" b="1">
                <a:solidFill>
                  <a:srgbClr val="1F497D">
                    <a:lumMod val="75000"/>
                  </a:srgbClr>
                </a:solidFill>
                <a:latin typeface="Abadi MT Condensed Extra Bold"/>
                <a:cs typeface="Abadi MT Condensed Extra Bold"/>
              </a:rPr>
              <a:t>REQUIREMENT 1</a:t>
            </a:r>
            <a:endParaRPr lang="en-US" sz="1600">
              <a:solidFill>
                <a:schemeClr val="tx2">
                  <a:lumMod val="75000"/>
                </a:schemeClr>
              </a:solidFill>
              <a:latin typeface="Abadi MT Condensed Extra Bold"/>
              <a:cs typeface="Abadi MT Condensed Extra Bold"/>
            </a:endParaRPr>
          </a:p>
        </p:txBody>
      </p:sp>
      <p:sp>
        <p:nvSpPr>
          <p:cNvPr id="23" name="TextBox 22"/>
          <p:cNvSpPr txBox="1"/>
          <p:nvPr/>
        </p:nvSpPr>
        <p:spPr>
          <a:xfrm>
            <a:off x="101600" y="3207687"/>
            <a:ext cx="1299620" cy="584776"/>
          </a:xfrm>
          <a:prstGeom prst="rect">
            <a:avLst/>
          </a:prstGeom>
          <a:noFill/>
        </p:spPr>
        <p:txBody>
          <a:bodyPr wrap="square" rtlCol="0">
            <a:spAutoFit/>
          </a:bodyPr>
          <a:lstStyle/>
          <a:p>
            <a:pPr algn="r"/>
            <a:r>
              <a:rPr lang="en-US" sz="1600" b="1">
                <a:solidFill>
                  <a:srgbClr val="1F497D">
                    <a:lumMod val="75000"/>
                  </a:srgbClr>
                </a:solidFill>
                <a:latin typeface="Abadi MT Condensed Extra Bold"/>
                <a:cs typeface="Abadi MT Condensed Extra Bold"/>
              </a:rPr>
              <a:t>REQUIREMENT 2</a:t>
            </a:r>
            <a:endParaRPr lang="en-US" sz="1600">
              <a:solidFill>
                <a:schemeClr val="tx2">
                  <a:lumMod val="75000"/>
                </a:schemeClr>
              </a:solidFill>
              <a:latin typeface="Abadi MT Condensed Extra Bold"/>
              <a:cs typeface="Abadi MT Condensed Extra Bold"/>
            </a:endParaRPr>
          </a:p>
        </p:txBody>
      </p:sp>
      <p:grpSp>
        <p:nvGrpSpPr>
          <p:cNvPr id="3" name="Group 2"/>
          <p:cNvGrpSpPr/>
          <p:nvPr/>
        </p:nvGrpSpPr>
        <p:grpSpPr>
          <a:xfrm>
            <a:off x="368287" y="4240623"/>
            <a:ext cx="8775713" cy="1169630"/>
            <a:chOff x="368287" y="4401496"/>
            <a:chExt cx="8775713" cy="1169630"/>
          </a:xfrm>
        </p:grpSpPr>
        <p:grpSp>
          <p:nvGrpSpPr>
            <p:cNvPr id="24" name="Group 23"/>
            <p:cNvGrpSpPr/>
            <p:nvPr/>
          </p:nvGrpSpPr>
          <p:grpSpPr>
            <a:xfrm>
              <a:off x="368287" y="4401496"/>
              <a:ext cx="8775713" cy="1169630"/>
              <a:chOff x="571500" y="2839338"/>
              <a:chExt cx="8775713" cy="1169630"/>
            </a:xfrm>
          </p:grpSpPr>
          <p:grpSp>
            <p:nvGrpSpPr>
              <p:cNvPr id="25" name="Group 24"/>
              <p:cNvGrpSpPr/>
              <p:nvPr/>
            </p:nvGrpSpPr>
            <p:grpSpPr>
              <a:xfrm>
                <a:off x="571500" y="2946242"/>
                <a:ext cx="8775713" cy="1062726"/>
                <a:chOff x="1181100" y="2527142"/>
                <a:chExt cx="8775713" cy="1062726"/>
              </a:xfrm>
            </p:grpSpPr>
            <p:sp>
              <p:nvSpPr>
                <p:cNvPr id="27" name="Rectangle 26"/>
                <p:cNvSpPr/>
                <p:nvPr/>
              </p:nvSpPr>
              <p:spPr>
                <a:xfrm>
                  <a:off x="1651215" y="2527144"/>
                  <a:ext cx="8305598" cy="106272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181100" y="2527142"/>
                  <a:ext cx="1039987" cy="10627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25599" y="2976060"/>
                  <a:ext cx="7731214"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pPr lvl="0"/>
                  <a:r>
                    <a:rPr lang="en-US" sz="1600" dirty="0"/>
                    <a:t>In order to benefit from the perceived infinite scalability of cloud computing platform, applications need to be designed to meet the requirement of additive capacity and dynamic provisioning. </a:t>
                  </a:r>
                </a:p>
              </p:txBody>
            </p:sp>
          </p:grpSp>
          <p:sp>
            <p:nvSpPr>
              <p:cNvPr id="26" name="TextBox 25"/>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sp>
          <p:nvSpPr>
            <p:cNvPr id="30" name="TextBox 29"/>
            <p:cNvSpPr txBox="1"/>
            <p:nvPr/>
          </p:nvSpPr>
          <p:spPr>
            <a:xfrm>
              <a:off x="1433767" y="4595511"/>
              <a:ext cx="6761964"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CLOUD SCALABILITY DOES NOT COME FOR FREE </a:t>
              </a:r>
              <a:r>
                <a:rPr lang="en-US" sz="2200" dirty="0">
                  <a:sym typeface="Wingdings"/>
                </a:rPr>
                <a:t>…</a:t>
              </a:r>
              <a:endParaRPr lang="en-US" sz="2200" dirty="0"/>
            </a:p>
          </p:txBody>
        </p:sp>
      </p:grpSp>
      <p:grpSp>
        <p:nvGrpSpPr>
          <p:cNvPr id="32" name="Group 31"/>
          <p:cNvGrpSpPr/>
          <p:nvPr/>
        </p:nvGrpSpPr>
        <p:grpSpPr>
          <a:xfrm>
            <a:off x="376754" y="5326475"/>
            <a:ext cx="8767246" cy="1015663"/>
            <a:chOff x="579967" y="3874388"/>
            <a:chExt cx="8767246" cy="1015663"/>
          </a:xfrm>
        </p:grpSpPr>
        <p:grpSp>
          <p:nvGrpSpPr>
            <p:cNvPr id="33" name="Group 32"/>
            <p:cNvGrpSpPr/>
            <p:nvPr/>
          </p:nvGrpSpPr>
          <p:grpSpPr>
            <a:xfrm>
              <a:off x="579967" y="4008766"/>
              <a:ext cx="8767246" cy="872211"/>
              <a:chOff x="1189567" y="3792866"/>
              <a:chExt cx="8767246" cy="872211"/>
            </a:xfrm>
          </p:grpSpPr>
          <p:sp>
            <p:nvSpPr>
              <p:cNvPr id="40" name="Rectangle 39"/>
              <p:cNvSpPr/>
              <p:nvPr/>
            </p:nvSpPr>
            <p:spPr>
              <a:xfrm>
                <a:off x="2209799" y="3792866"/>
                <a:ext cx="7747013" cy="87221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2227562" y="4245508"/>
                <a:ext cx="7729251" cy="246221"/>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Such requirements are met by engineering the application with more complex (ofter conterintuive) designs.</a:t>
                </a:r>
              </a:p>
            </p:txBody>
          </p:sp>
          <p:sp>
            <p:nvSpPr>
              <p:cNvPr id="46" name="Rectangle 45"/>
              <p:cNvSpPr/>
              <p:nvPr/>
            </p:nvSpPr>
            <p:spPr>
              <a:xfrm>
                <a:off x="1189567" y="3792867"/>
                <a:ext cx="1032935" cy="87221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
        <p:nvSpPr>
          <p:cNvPr id="50" name="TextBox 49"/>
          <p:cNvSpPr txBox="1"/>
          <p:nvPr/>
        </p:nvSpPr>
        <p:spPr>
          <a:xfrm>
            <a:off x="1437989" y="5531172"/>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5">
                    <a:lumMod val="75000"/>
                  </a:schemeClr>
                </a:solidFill>
              </a:rPr>
              <a:t>THE COST IS APPLICATION COMPLEXITY</a:t>
            </a:r>
          </a:p>
        </p:txBody>
      </p:sp>
    </p:spTree>
    <p:extLst>
      <p:ext uri="{BB962C8B-B14F-4D97-AF65-F5344CB8AC3E}">
        <p14:creationId xmlns:p14="http://schemas.microsoft.com/office/powerpoint/2010/main" val="249944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396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7</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463585"/>
            <a:ext cx="1659488" cy="95410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SCALABILITY</a:t>
            </a:r>
            <a:r>
              <a:rPr lang="en-US" sz="3200" b="1">
                <a:solidFill>
                  <a:srgbClr val="1F497D">
                    <a:lumMod val="75000"/>
                  </a:srgbClr>
                </a:solidFill>
                <a:latin typeface="Abadi MT Condensed Extra Bold"/>
                <a:cs typeface="Abadi MT Condensed Extra Bold"/>
              </a:rPr>
              <a:t> </a:t>
            </a:r>
            <a:r>
              <a:rPr lang="en-US" sz="2400" b="1">
                <a:solidFill>
                  <a:srgbClr val="1F497D">
                    <a:lumMod val="75000"/>
                  </a:srgbClr>
                </a:solidFill>
                <a:latin typeface="Abadi MT Condensed Extra Bold"/>
                <a:cs typeface="Abadi MT Condensed Extra Bold"/>
              </a:rPr>
              <a:t>PRIMER</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553998"/>
          </a:xfrm>
          <a:prstGeom prst="rect">
            <a:avLst/>
          </a:prstGeom>
          <a:noFill/>
        </p:spPr>
        <p:txBody>
          <a:bodyPr wrap="square" rtlCol="0">
            <a:spAutoFit/>
          </a:bodyPr>
          <a:lstStyle/>
          <a:p>
            <a:r>
              <a:rPr lang="en-US" sz="3000">
                <a:latin typeface="Abadi MT Condensed Light"/>
                <a:cs typeface="Abadi MT Condensed Light"/>
              </a:rPr>
              <a:t>Defining scalability</a:t>
            </a:r>
          </a:p>
        </p:txBody>
      </p:sp>
      <p:grpSp>
        <p:nvGrpSpPr>
          <p:cNvPr id="31" name="Group 30"/>
          <p:cNvGrpSpPr/>
          <p:nvPr/>
        </p:nvGrpSpPr>
        <p:grpSpPr>
          <a:xfrm>
            <a:off x="406400" y="2662653"/>
            <a:ext cx="8737600" cy="1062726"/>
            <a:chOff x="25391" y="4508400"/>
            <a:chExt cx="8737600" cy="1062726"/>
          </a:xfrm>
        </p:grpSpPr>
        <p:grpSp>
          <p:nvGrpSpPr>
            <p:cNvPr id="35" name="Group 34"/>
            <p:cNvGrpSpPr/>
            <p:nvPr/>
          </p:nvGrpSpPr>
          <p:grpSpPr>
            <a:xfrm>
              <a:off x="25391" y="4508400"/>
              <a:ext cx="8737600" cy="1062726"/>
              <a:chOff x="228604" y="2946242"/>
              <a:chExt cx="8737600" cy="1062726"/>
            </a:xfrm>
          </p:grpSpPr>
          <p:grpSp>
            <p:nvGrpSpPr>
              <p:cNvPr id="37" name="Group 36"/>
              <p:cNvGrpSpPr/>
              <p:nvPr/>
            </p:nvGrpSpPr>
            <p:grpSpPr>
              <a:xfrm>
                <a:off x="228604" y="2946242"/>
                <a:ext cx="8737600" cy="1062726"/>
                <a:chOff x="838204" y="2527142"/>
                <a:chExt cx="8737600" cy="1062726"/>
              </a:xfrm>
            </p:grpSpPr>
            <p:sp>
              <p:nvSpPr>
                <p:cNvPr id="39" name="Rectangle 38"/>
                <p:cNvSpPr/>
                <p:nvPr/>
              </p:nvSpPr>
              <p:spPr>
                <a:xfrm>
                  <a:off x="1651215" y="2527144"/>
                  <a:ext cx="7924589" cy="106272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38204" y="2527142"/>
                  <a:ext cx="1382883" cy="10627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225599" y="2976060"/>
                  <a:ext cx="7206272"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pPr lvl="0"/>
                  <a:r>
                    <a:rPr lang="en-US" sz="1600" dirty="0"/>
                    <a:t>Scalability is a measure of the ability of a system to keep performing or eventually degrade gracefully when more pressure is put on it.</a:t>
                  </a:r>
                </a:p>
              </p:txBody>
            </p:sp>
          </p:grpSp>
          <p:sp>
            <p:nvSpPr>
              <p:cNvPr id="38" name="TextBox 37"/>
              <p:cNvSpPr txBox="1"/>
              <p:nvPr/>
            </p:nvSpPr>
            <p:spPr>
              <a:xfrm>
                <a:off x="355605" y="2957876"/>
                <a:ext cx="1251294"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latin typeface="Abadi MT Condensed Extra Bold"/>
                    <a:cs typeface="Abadi MT Condensed Extra Bold"/>
                  </a:rPr>
                  <a:t>DEFINITION</a:t>
                </a:r>
              </a:p>
            </p:txBody>
          </p:sp>
        </p:grpSp>
        <p:sp>
          <p:nvSpPr>
            <p:cNvPr id="36" name="TextBox 35"/>
            <p:cNvSpPr txBox="1"/>
            <p:nvPr/>
          </p:nvSpPr>
          <p:spPr>
            <a:xfrm>
              <a:off x="1433767" y="4595511"/>
              <a:ext cx="6761964"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SCALABILITY</a:t>
              </a:r>
            </a:p>
          </p:txBody>
        </p:sp>
      </p:grpSp>
      <p:grpSp>
        <p:nvGrpSpPr>
          <p:cNvPr id="8" name="Group 7"/>
          <p:cNvGrpSpPr/>
          <p:nvPr/>
        </p:nvGrpSpPr>
        <p:grpSpPr>
          <a:xfrm>
            <a:off x="406400" y="3860636"/>
            <a:ext cx="8737601" cy="2303094"/>
            <a:chOff x="406400" y="3936839"/>
            <a:chExt cx="8737601" cy="2303094"/>
          </a:xfrm>
        </p:grpSpPr>
        <p:grpSp>
          <p:nvGrpSpPr>
            <p:cNvPr id="44" name="Group 43"/>
            <p:cNvGrpSpPr/>
            <p:nvPr/>
          </p:nvGrpSpPr>
          <p:grpSpPr>
            <a:xfrm>
              <a:off x="406400" y="3936839"/>
              <a:ext cx="8737601" cy="2303094"/>
              <a:chOff x="228615" y="4008765"/>
              <a:chExt cx="8737601" cy="2303094"/>
            </a:xfrm>
          </p:grpSpPr>
          <p:grpSp>
            <p:nvGrpSpPr>
              <p:cNvPr id="45" name="Group 44"/>
              <p:cNvGrpSpPr/>
              <p:nvPr/>
            </p:nvGrpSpPr>
            <p:grpSpPr>
              <a:xfrm>
                <a:off x="228615" y="4008765"/>
                <a:ext cx="8737601" cy="2303094"/>
                <a:chOff x="838215" y="3792865"/>
                <a:chExt cx="8737601" cy="2303094"/>
              </a:xfrm>
            </p:grpSpPr>
            <p:sp>
              <p:nvSpPr>
                <p:cNvPr id="48" name="Rectangle 47"/>
                <p:cNvSpPr/>
                <p:nvPr/>
              </p:nvSpPr>
              <p:spPr>
                <a:xfrm>
                  <a:off x="2209800" y="3792865"/>
                  <a:ext cx="7366016" cy="230309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2227562" y="4245508"/>
                  <a:ext cx="7288985" cy="1631216"/>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Scalability is often defined in relation to a system dimension, which is one variable aspect of the system that has impact on its performance.</a:t>
                  </a:r>
                </a:p>
                <a:p>
                  <a:r>
                    <a:rPr lang="en-US" sz="1600" dirty="0"/>
                    <a:t>Therefore, a system is scalable over a dimension if increments along that dimension do not cause the system to cease performing, but eventualy degrade gracefully.</a:t>
                  </a:r>
                </a:p>
                <a:p>
                  <a:r>
                    <a:rPr lang="en-US" sz="1600" dirty="0"/>
                    <a:t>The most common examples of dimensions are: number of users, number of transactions, size of data transferred.</a:t>
                  </a:r>
                </a:p>
              </p:txBody>
            </p:sp>
            <p:sp>
              <p:nvSpPr>
                <p:cNvPr id="51" name="Rectangle 50"/>
                <p:cNvSpPr/>
                <p:nvPr/>
              </p:nvSpPr>
              <p:spPr>
                <a:xfrm>
                  <a:off x="838215" y="3792867"/>
                  <a:ext cx="1384287" cy="230309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TextBox 46"/>
              <p:cNvSpPr txBox="1"/>
              <p:nvPr/>
            </p:nvSpPr>
            <p:spPr>
              <a:xfrm>
                <a:off x="330215" y="4026794"/>
                <a:ext cx="1257633"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5">
                        <a:lumMod val="20000"/>
                        <a:lumOff val="80000"/>
                      </a:schemeClr>
                    </a:solidFill>
                    <a:latin typeface="Abadi MT Condensed Extra Bold"/>
                    <a:cs typeface="Abadi MT Condensed Extra Bold"/>
                  </a:rPr>
                  <a:t>DEFINITION</a:t>
                </a:r>
              </a:p>
            </p:txBody>
          </p:sp>
        </p:grpSp>
        <p:sp>
          <p:nvSpPr>
            <p:cNvPr id="7" name="Rectangle 6"/>
            <p:cNvSpPr/>
            <p:nvPr/>
          </p:nvSpPr>
          <p:spPr>
            <a:xfrm>
              <a:off x="1712192" y="3947066"/>
              <a:ext cx="3809081" cy="430887"/>
            </a:xfrm>
            <a:prstGeom prst="rect">
              <a:avLst/>
            </a:prstGeom>
          </p:spPr>
          <p:txBody>
            <a:bodyPr wrap="none">
              <a:spAutoFit/>
            </a:bodyPr>
            <a:lstStyle/>
            <a:p>
              <a:pPr marL="90488" lvl="0"/>
              <a:r>
                <a:rPr lang="en-US" sz="2200" dirty="0">
                  <a:solidFill>
                    <a:srgbClr val="4BACC6">
                      <a:lumMod val="75000"/>
                    </a:srgbClr>
                  </a:solidFill>
                  <a:latin typeface="Abadi MT Condensed Light"/>
                  <a:cs typeface="Abadi MT Condensed Light"/>
                </a:rPr>
                <a:t>SCALABLE SYSTEMS AND DIMENSIONS</a:t>
              </a:r>
            </a:p>
          </p:txBody>
        </p:sp>
      </p:grpSp>
    </p:spTree>
    <p:extLst>
      <p:ext uri="{BB962C8B-B14F-4D97-AF65-F5344CB8AC3E}">
        <p14:creationId xmlns:p14="http://schemas.microsoft.com/office/powerpoint/2010/main" val="337124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396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8</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463585"/>
            <a:ext cx="1659488" cy="95410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SCALABILITY</a:t>
            </a:r>
            <a:r>
              <a:rPr lang="en-US" sz="3200" b="1">
                <a:solidFill>
                  <a:srgbClr val="1F497D">
                    <a:lumMod val="75000"/>
                  </a:srgbClr>
                </a:solidFill>
                <a:latin typeface="Abadi MT Condensed Extra Bold"/>
                <a:cs typeface="Abadi MT Condensed Extra Bold"/>
              </a:rPr>
              <a:t> </a:t>
            </a:r>
            <a:r>
              <a:rPr lang="en-US" sz="2400" b="1">
                <a:solidFill>
                  <a:srgbClr val="1F497D">
                    <a:lumMod val="75000"/>
                  </a:srgbClr>
                </a:solidFill>
                <a:latin typeface="Abadi MT Condensed Extra Bold"/>
                <a:cs typeface="Abadi MT Condensed Extra Bold"/>
              </a:rPr>
              <a:t>PRIMER</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2985433"/>
          </a:xfrm>
          <a:prstGeom prst="rect">
            <a:avLst/>
          </a:prstGeom>
          <a:noFill/>
        </p:spPr>
        <p:txBody>
          <a:bodyPr wrap="square" rtlCol="0">
            <a:spAutoFit/>
          </a:bodyPr>
          <a:lstStyle/>
          <a:p>
            <a:r>
              <a:rPr lang="en-US" sz="3000">
                <a:latin typeface="Abadi MT Condensed Light"/>
                <a:cs typeface="Abadi MT Condensed Light"/>
              </a:rPr>
              <a:t>Scalability for web applications</a:t>
            </a:r>
          </a:p>
          <a:p>
            <a:pPr lvl="0">
              <a:spcBef>
                <a:spcPts val="1200"/>
              </a:spcBef>
            </a:pPr>
            <a:r>
              <a:rPr lang="en-US" sz="2300" i="1">
                <a:solidFill>
                  <a:prstClr val="black">
                    <a:lumMod val="65000"/>
                    <a:lumOff val="35000"/>
                  </a:prstClr>
                </a:solidFill>
                <a:latin typeface="Abadi MT Condensed Light"/>
                <a:cs typeface="Abadi MT Condensed Light"/>
              </a:rPr>
              <a:t>Web application and services constitute the most immediate means to leverage cloud computing technologies and expose application builf on top of them. </a:t>
            </a:r>
          </a:p>
          <a:p>
            <a:pPr lvl="0">
              <a:spcBef>
                <a:spcPts val="1200"/>
              </a:spcBef>
            </a:pPr>
            <a:r>
              <a:rPr lang="en-US" sz="2300" i="1">
                <a:solidFill>
                  <a:prstClr val="black">
                    <a:lumMod val="65000"/>
                    <a:lumOff val="35000"/>
                  </a:prstClr>
                </a:solidFill>
                <a:latin typeface="Abadi MT Condensed Light"/>
                <a:cs typeface="Abadi MT Condensed Light"/>
              </a:rPr>
              <a:t>For these two types of applications, the number of users/requests are the predominant measure of scalability, to the point that scalability it is often expressed in terms of number of users. </a:t>
            </a:r>
            <a:endParaRPr lang="en-US" sz="2300">
              <a:solidFill>
                <a:prstClr val="black"/>
              </a:solidFill>
              <a:latin typeface="Abadi MT Condensed Light"/>
              <a:cs typeface="Abadi MT Condensed Light"/>
            </a:endParaRPr>
          </a:p>
        </p:txBody>
      </p:sp>
      <p:grpSp>
        <p:nvGrpSpPr>
          <p:cNvPr id="3" name="Group 2"/>
          <p:cNvGrpSpPr/>
          <p:nvPr/>
        </p:nvGrpSpPr>
        <p:grpSpPr>
          <a:xfrm>
            <a:off x="406409" y="4475505"/>
            <a:ext cx="8746058" cy="1595092"/>
            <a:chOff x="397942" y="4551708"/>
            <a:chExt cx="8746058" cy="1595092"/>
          </a:xfrm>
        </p:grpSpPr>
        <p:grpSp>
          <p:nvGrpSpPr>
            <p:cNvPr id="27" name="Group 26"/>
            <p:cNvGrpSpPr/>
            <p:nvPr/>
          </p:nvGrpSpPr>
          <p:grpSpPr>
            <a:xfrm>
              <a:off x="407473" y="4753863"/>
              <a:ext cx="8736527" cy="1392937"/>
              <a:chOff x="758833" y="5016341"/>
              <a:chExt cx="8736527" cy="1392937"/>
            </a:xfrm>
          </p:grpSpPr>
          <p:grpSp>
            <p:nvGrpSpPr>
              <p:cNvPr id="29" name="Group 28"/>
              <p:cNvGrpSpPr/>
              <p:nvPr/>
            </p:nvGrpSpPr>
            <p:grpSpPr>
              <a:xfrm>
                <a:off x="758833" y="5016341"/>
                <a:ext cx="8736527" cy="1392937"/>
                <a:chOff x="551184" y="5261579"/>
                <a:chExt cx="8736527" cy="1392937"/>
              </a:xfrm>
            </p:grpSpPr>
            <p:sp>
              <p:nvSpPr>
                <p:cNvPr id="32" name="Rectangle 31"/>
                <p:cNvSpPr/>
                <p:nvPr/>
              </p:nvSpPr>
              <p:spPr>
                <a:xfrm>
                  <a:off x="1925951" y="5261582"/>
                  <a:ext cx="7361760" cy="1392934"/>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51184" y="5261579"/>
                  <a:ext cx="1373355" cy="136753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2159981" y="5501246"/>
                <a:ext cx="7259179" cy="815608"/>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What are the key architectural elements that make a web application / service scalable? </a:t>
                </a:r>
              </a:p>
              <a:p>
                <a:pPr>
                  <a:spcBef>
                    <a:spcPts val="600"/>
                  </a:spcBef>
                </a:pPr>
                <a:r>
                  <a:rPr lang="en-US" sz="1600" i="1" dirty="0">
                    <a:solidFill>
                      <a:schemeClr val="accent1">
                        <a:lumMod val="75000"/>
                      </a:schemeClr>
                    </a:solidFill>
                    <a:latin typeface="Abadi MT Condensed Light"/>
                    <a:cs typeface="Abadi MT Condensed Light"/>
                  </a:rPr>
                  <a:t>What measures need to be taken to cope with the increased number of users requests for a web application / service?</a:t>
                </a:r>
              </a:p>
            </p:txBody>
          </p:sp>
        </p:grpSp>
        <p:sp>
          <p:nvSpPr>
            <p:cNvPr id="28" name="TextBox 27"/>
            <p:cNvSpPr txBox="1"/>
            <p:nvPr/>
          </p:nvSpPr>
          <p:spPr>
            <a:xfrm>
              <a:off x="397942" y="4551708"/>
              <a:ext cx="1175090" cy="156966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9600">
                  <a:solidFill>
                    <a:schemeClr val="accent1">
                      <a:lumMod val="20000"/>
                      <a:lumOff val="80000"/>
                    </a:schemeClr>
                  </a:solidFill>
                  <a:latin typeface="Arial"/>
                  <a:cs typeface="Arial"/>
                </a:rPr>
                <a:t>?</a:t>
              </a:r>
              <a:endParaRPr lang="en-US" sz="2000">
                <a:solidFill>
                  <a:schemeClr val="accent1">
                    <a:lumMod val="20000"/>
                    <a:lumOff val="80000"/>
                  </a:schemeClr>
                </a:solidFill>
                <a:latin typeface="Arial"/>
                <a:cs typeface="Arial"/>
              </a:endParaRPr>
            </a:p>
          </p:txBody>
        </p:sp>
        <p:sp>
          <p:nvSpPr>
            <p:cNvPr id="34" name="TextBox 33"/>
            <p:cNvSpPr txBox="1"/>
            <p:nvPr/>
          </p:nvSpPr>
          <p:spPr>
            <a:xfrm>
              <a:off x="1810534" y="4832597"/>
              <a:ext cx="5538540" cy="338554"/>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HOW TO DEVELOP SCALABLE WEB APPLICATIONS?</a:t>
              </a:r>
            </a:p>
          </p:txBody>
        </p:sp>
      </p:grpSp>
    </p:spTree>
    <p:extLst>
      <p:ext uri="{BB962C8B-B14F-4D97-AF65-F5344CB8AC3E}">
        <p14:creationId xmlns:p14="http://schemas.microsoft.com/office/powerpoint/2010/main" val="1772197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515532"/>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Scalability</a:t>
            </a:r>
          </a:p>
        </p:txBody>
      </p:sp>
      <p:sp>
        <p:nvSpPr>
          <p:cNvPr id="4" name="Date Placeholder 3"/>
          <p:cNvSpPr>
            <a:spLocks noGrp="1"/>
          </p:cNvSpPr>
          <p:nvPr>
            <p:ph type="dt" sz="half" idx="10"/>
          </p:nvPr>
        </p:nvSpPr>
        <p:spPr/>
        <p:txBody>
          <a:bodyPr/>
          <a:lstStyle/>
          <a:p>
            <a:fld id="{3D204B18-9485-D74D-B2B3-6C26E88E40BB}" type="datetime1">
              <a:rPr lang="en-AU"/>
              <a:pPr/>
              <a:t>18/4/18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55" name="Straight Connector 54"/>
          <p:cNvCxnSpPr/>
          <p:nvPr/>
        </p:nvCxnSpPr>
        <p:spPr>
          <a:xfrm>
            <a:off x="1786458"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93112" y="1463585"/>
            <a:ext cx="1659488" cy="95410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SCALABILITY</a:t>
            </a:r>
            <a:r>
              <a:rPr lang="en-US" sz="3200" b="1">
                <a:solidFill>
                  <a:srgbClr val="1F497D">
                    <a:lumMod val="75000"/>
                  </a:srgbClr>
                </a:solidFill>
                <a:latin typeface="Abadi MT Condensed Extra Bold"/>
                <a:cs typeface="Abadi MT Condensed Extra Bold"/>
              </a:rPr>
              <a:t> </a:t>
            </a:r>
            <a:r>
              <a:rPr lang="en-US" sz="2400" b="1">
                <a:solidFill>
                  <a:srgbClr val="1F497D">
                    <a:lumMod val="75000"/>
                  </a:srgbClr>
                </a:solidFill>
                <a:latin typeface="Abadi MT Condensed Extra Bold"/>
                <a:cs typeface="Abadi MT Condensed Extra Bold"/>
              </a:rPr>
              <a:t>PRIMER</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1858421" y="1553624"/>
            <a:ext cx="7217861" cy="1769715"/>
          </a:xfrm>
          <a:prstGeom prst="rect">
            <a:avLst/>
          </a:prstGeom>
          <a:noFill/>
        </p:spPr>
        <p:txBody>
          <a:bodyPr wrap="square" rtlCol="0">
            <a:spAutoFit/>
          </a:bodyPr>
          <a:lstStyle/>
          <a:p>
            <a:r>
              <a:rPr lang="en-US" sz="3000">
                <a:latin typeface="Abadi MT Condensed Light"/>
                <a:cs typeface="Abadi MT Condensed Light"/>
              </a:rPr>
              <a:t>Horizontal and vertical scalability</a:t>
            </a:r>
          </a:p>
          <a:p>
            <a:pPr lvl="0">
              <a:spcBef>
                <a:spcPts val="1200"/>
              </a:spcBef>
            </a:pPr>
            <a:r>
              <a:rPr lang="en-US" sz="2300" i="1">
                <a:solidFill>
                  <a:prstClr val="black">
                    <a:lumMod val="65000"/>
                    <a:lumOff val="35000"/>
                  </a:prstClr>
                </a:solidFill>
                <a:latin typeface="Abadi MT Condensed Light"/>
                <a:cs typeface="Abadi MT Condensed Light"/>
              </a:rPr>
              <a:t>Scalability can be achieved by either increasing the capacity of set of resources already used (vertical scalability) or by parallelism, which is adding more resources of the same type (horizontal scalability).</a:t>
            </a:r>
          </a:p>
        </p:txBody>
      </p:sp>
      <p:sp>
        <p:nvSpPr>
          <p:cNvPr id="18" name="Rectangle 17"/>
          <p:cNvSpPr/>
          <p:nvPr/>
        </p:nvSpPr>
        <p:spPr>
          <a:xfrm>
            <a:off x="1996059" y="5384791"/>
            <a:ext cx="6834677" cy="778937"/>
          </a:xfrm>
          <a:prstGeom prst="rect">
            <a:avLst/>
          </a:prstGeom>
          <a:gradFill>
            <a:gsLst>
              <a:gs pos="0">
                <a:srgbClr val="D7C2FA">
                  <a:alpha val="50000"/>
                </a:srgbClr>
              </a:gs>
              <a:gs pos="15000">
                <a:schemeClr val="accent4">
                  <a:tint val="37000"/>
                  <a:satMod val="300000"/>
                  <a:alpha val="50000"/>
                </a:schemeClr>
              </a:gs>
              <a:gs pos="100000">
                <a:schemeClr val="accent4">
                  <a:lumMod val="20000"/>
                  <a:lumOff val="80000"/>
                  <a:alpha val="50000"/>
                </a:schemeClr>
              </a:gs>
            </a:gsLst>
          </a:gradFill>
          <a:ln w="3175" cmpd="sng">
            <a:prstDash val="solid"/>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Rectangle 18"/>
          <p:cNvSpPr/>
          <p:nvPr/>
        </p:nvSpPr>
        <p:spPr>
          <a:xfrm>
            <a:off x="1998059" y="3598333"/>
            <a:ext cx="965200" cy="2565390"/>
          </a:xfrm>
          <a:prstGeom prst="rect">
            <a:avLst/>
          </a:prstGeom>
          <a:gradFill>
            <a:gsLst>
              <a:gs pos="0">
                <a:schemeClr val="accent1">
                  <a:lumMod val="60000"/>
                  <a:lumOff val="40000"/>
                  <a:alpha val="30000"/>
                </a:schemeClr>
              </a:gs>
              <a:gs pos="15000">
                <a:schemeClr val="tx2">
                  <a:lumMod val="40000"/>
                  <a:lumOff val="60000"/>
                  <a:alpha val="30000"/>
                </a:schemeClr>
              </a:gs>
              <a:gs pos="100000">
                <a:schemeClr val="tx2">
                  <a:lumMod val="20000"/>
                  <a:lumOff val="80000"/>
                  <a:alpha val="30000"/>
                </a:schemeClr>
              </a:gs>
            </a:gsLst>
          </a:gradFill>
          <a:ln w="3175" cmpd="sng">
            <a:solidFill>
              <a:schemeClr val="tx2">
                <a:lumMod val="60000"/>
                <a:lumOff val="40000"/>
              </a:schemeClr>
            </a:solidFill>
            <a:prstDash val="solid"/>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dk1"/>
              </a:solidFill>
            </a:endParaRPr>
          </a:p>
        </p:txBody>
      </p:sp>
      <p:sp>
        <p:nvSpPr>
          <p:cNvPr id="20" name="Rectangle 19"/>
          <p:cNvSpPr/>
          <p:nvPr/>
        </p:nvSpPr>
        <p:spPr>
          <a:xfrm>
            <a:off x="2975035" y="3593909"/>
            <a:ext cx="1698598" cy="754053"/>
          </a:xfrm>
          <a:prstGeom prst="rect">
            <a:avLst/>
          </a:prstGeom>
        </p:spPr>
        <p:txBody>
          <a:bodyPr wrap="square">
            <a:spAutoFit/>
          </a:bodyPr>
          <a:lstStyle/>
          <a:p>
            <a:r>
              <a:rPr lang="en-AU" sz="1400" b="1" dirty="0">
                <a:solidFill>
                  <a:schemeClr val="tx2">
                    <a:lumMod val="50000"/>
                  </a:schemeClr>
                </a:solidFill>
                <a:latin typeface="Abadi MT Condensed Light"/>
                <a:cs typeface="Abadi MT Condensed Light"/>
              </a:rPr>
              <a:t>VERTICAL SCALABILITY</a:t>
            </a:r>
          </a:p>
          <a:p>
            <a:pPr>
              <a:spcBef>
                <a:spcPts val="600"/>
              </a:spcBef>
            </a:pPr>
            <a:r>
              <a:rPr lang="en-AU" sz="1200" b="1" dirty="0">
                <a:solidFill>
                  <a:schemeClr val="tx2">
                    <a:lumMod val="50000"/>
                  </a:schemeClr>
                </a:solidFill>
                <a:latin typeface="Abadi MT Condensed Light"/>
                <a:cs typeface="Abadi MT Condensed Light"/>
              </a:rPr>
              <a:t>Increasing the power within the single node.</a:t>
            </a:r>
          </a:p>
        </p:txBody>
      </p:sp>
      <p:sp>
        <p:nvSpPr>
          <p:cNvPr id="21" name="Rectangle 20"/>
          <p:cNvSpPr/>
          <p:nvPr/>
        </p:nvSpPr>
        <p:spPr>
          <a:xfrm>
            <a:off x="6062153" y="4491361"/>
            <a:ext cx="2751667" cy="754053"/>
          </a:xfrm>
          <a:prstGeom prst="rect">
            <a:avLst/>
          </a:prstGeom>
        </p:spPr>
        <p:txBody>
          <a:bodyPr wrap="square">
            <a:spAutoFit/>
          </a:bodyPr>
          <a:lstStyle/>
          <a:p>
            <a:pPr algn="r"/>
            <a:r>
              <a:rPr lang="en-AU" sz="1400" b="1" dirty="0">
                <a:solidFill>
                  <a:schemeClr val="tx2">
                    <a:lumMod val="50000"/>
                  </a:schemeClr>
                </a:solidFill>
                <a:latin typeface="Abadi MT Condensed Light"/>
                <a:cs typeface="Abadi MT Condensed Light"/>
              </a:rPr>
              <a:t>HORIZONTAL SCALABILITY</a:t>
            </a:r>
          </a:p>
          <a:p>
            <a:pPr algn="r">
              <a:spcBef>
                <a:spcPts val="600"/>
              </a:spcBef>
            </a:pPr>
            <a:r>
              <a:rPr lang="en-AU" sz="1200" b="1" dirty="0">
                <a:solidFill>
                  <a:schemeClr val="tx2">
                    <a:lumMod val="50000"/>
                  </a:schemeClr>
                </a:solidFill>
                <a:latin typeface="Abadi MT Condensed Light"/>
                <a:cs typeface="Abadi MT Condensed Light"/>
              </a:rPr>
              <a:t>Increasing the number of nodes with the same characteristics to distribute the load.</a:t>
            </a:r>
          </a:p>
        </p:txBody>
      </p:sp>
      <p:grpSp>
        <p:nvGrpSpPr>
          <p:cNvPr id="22" name="Group 21"/>
          <p:cNvGrpSpPr/>
          <p:nvPr/>
        </p:nvGrpSpPr>
        <p:grpSpPr>
          <a:xfrm>
            <a:off x="2074265" y="5452543"/>
            <a:ext cx="821267" cy="668849"/>
            <a:chOff x="1261433" y="5664218"/>
            <a:chExt cx="821267" cy="668849"/>
          </a:xfrm>
        </p:grpSpPr>
        <p:grpSp>
          <p:nvGrpSpPr>
            <p:cNvPr id="23" name="Group 22"/>
            <p:cNvGrpSpPr/>
            <p:nvPr/>
          </p:nvGrpSpPr>
          <p:grpSpPr>
            <a:xfrm>
              <a:off x="1261433" y="5664218"/>
              <a:ext cx="821267" cy="643467"/>
              <a:chOff x="0" y="2108200"/>
              <a:chExt cx="2829936" cy="2324100"/>
            </a:xfrm>
          </p:grpSpPr>
          <p:pic>
            <p:nvPicPr>
              <p:cNvPr id="25" name="Picture 24"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26" name="Picture 25"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31" name="Picture 30"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24" name="Picture 23" descr="Comp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863" y="5901266"/>
              <a:ext cx="431801" cy="431801"/>
            </a:xfrm>
            <a:prstGeom prst="rect">
              <a:avLst/>
            </a:prstGeom>
          </p:spPr>
        </p:pic>
      </p:grpSp>
      <p:grpSp>
        <p:nvGrpSpPr>
          <p:cNvPr id="35" name="Group 34"/>
          <p:cNvGrpSpPr/>
          <p:nvPr/>
        </p:nvGrpSpPr>
        <p:grpSpPr>
          <a:xfrm>
            <a:off x="2065798" y="3742286"/>
            <a:ext cx="852349" cy="838187"/>
            <a:chOff x="1252966" y="3699951"/>
            <a:chExt cx="852349" cy="838187"/>
          </a:xfrm>
        </p:grpSpPr>
        <p:grpSp>
          <p:nvGrpSpPr>
            <p:cNvPr id="36" name="Group 35"/>
            <p:cNvGrpSpPr/>
            <p:nvPr/>
          </p:nvGrpSpPr>
          <p:grpSpPr>
            <a:xfrm>
              <a:off x="1252966" y="3699951"/>
              <a:ext cx="821267" cy="643467"/>
              <a:chOff x="0" y="2108200"/>
              <a:chExt cx="2829936" cy="2324100"/>
            </a:xfrm>
          </p:grpSpPr>
          <p:pic>
            <p:nvPicPr>
              <p:cNvPr id="38" name="Picture 37"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39" name="Picture 38"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40" name="Picture 39"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37" name="Picture 36"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542660" y="3962401"/>
              <a:ext cx="562655" cy="575737"/>
            </a:xfrm>
            <a:prstGeom prst="rect">
              <a:avLst/>
            </a:prstGeom>
          </p:spPr>
        </p:pic>
      </p:grpSp>
      <p:grpSp>
        <p:nvGrpSpPr>
          <p:cNvPr id="41" name="Group 40"/>
          <p:cNvGrpSpPr/>
          <p:nvPr/>
        </p:nvGrpSpPr>
        <p:grpSpPr>
          <a:xfrm>
            <a:off x="3462790" y="5444076"/>
            <a:ext cx="821267" cy="668849"/>
            <a:chOff x="1261433" y="5664218"/>
            <a:chExt cx="821267" cy="668849"/>
          </a:xfrm>
        </p:grpSpPr>
        <p:grpSp>
          <p:nvGrpSpPr>
            <p:cNvPr id="42" name="Group 41"/>
            <p:cNvGrpSpPr/>
            <p:nvPr/>
          </p:nvGrpSpPr>
          <p:grpSpPr>
            <a:xfrm>
              <a:off x="1261433" y="5664218"/>
              <a:ext cx="821267" cy="643467"/>
              <a:chOff x="0" y="2108200"/>
              <a:chExt cx="2829936" cy="2324100"/>
            </a:xfrm>
          </p:grpSpPr>
          <p:pic>
            <p:nvPicPr>
              <p:cNvPr id="44" name="Picture 43"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45" name="Picture 44"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46" name="Picture 45"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43" name="Picture 42" descr="Comp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863" y="5901266"/>
              <a:ext cx="431801" cy="431801"/>
            </a:xfrm>
            <a:prstGeom prst="rect">
              <a:avLst/>
            </a:prstGeom>
          </p:spPr>
        </p:pic>
      </p:grpSp>
      <p:grpSp>
        <p:nvGrpSpPr>
          <p:cNvPr id="47" name="Group 46"/>
          <p:cNvGrpSpPr/>
          <p:nvPr/>
        </p:nvGrpSpPr>
        <p:grpSpPr>
          <a:xfrm>
            <a:off x="4902115" y="5444077"/>
            <a:ext cx="821267" cy="668849"/>
            <a:chOff x="1261433" y="5664218"/>
            <a:chExt cx="821267" cy="668849"/>
          </a:xfrm>
        </p:grpSpPr>
        <p:grpSp>
          <p:nvGrpSpPr>
            <p:cNvPr id="48" name="Group 47"/>
            <p:cNvGrpSpPr/>
            <p:nvPr/>
          </p:nvGrpSpPr>
          <p:grpSpPr>
            <a:xfrm>
              <a:off x="1261433" y="5664218"/>
              <a:ext cx="821267" cy="643467"/>
              <a:chOff x="0" y="2108200"/>
              <a:chExt cx="2829936" cy="2324100"/>
            </a:xfrm>
          </p:grpSpPr>
          <p:pic>
            <p:nvPicPr>
              <p:cNvPr id="50" name="Picture 49"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51" name="Picture 50"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52" name="Picture 51"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49" name="Picture 48" descr="Comp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863" y="5901266"/>
              <a:ext cx="431801" cy="431801"/>
            </a:xfrm>
            <a:prstGeom prst="rect">
              <a:avLst/>
            </a:prstGeom>
          </p:spPr>
        </p:pic>
      </p:grpSp>
      <p:grpSp>
        <p:nvGrpSpPr>
          <p:cNvPr id="54" name="Group 53"/>
          <p:cNvGrpSpPr/>
          <p:nvPr/>
        </p:nvGrpSpPr>
        <p:grpSpPr>
          <a:xfrm>
            <a:off x="7738445" y="5427142"/>
            <a:ext cx="821267" cy="668849"/>
            <a:chOff x="1261433" y="5664218"/>
            <a:chExt cx="821267" cy="668849"/>
          </a:xfrm>
        </p:grpSpPr>
        <p:grpSp>
          <p:nvGrpSpPr>
            <p:cNvPr id="57" name="Group 56"/>
            <p:cNvGrpSpPr/>
            <p:nvPr/>
          </p:nvGrpSpPr>
          <p:grpSpPr>
            <a:xfrm>
              <a:off x="1261433" y="5664218"/>
              <a:ext cx="821267" cy="643467"/>
              <a:chOff x="0" y="2108200"/>
              <a:chExt cx="2829936" cy="2324100"/>
            </a:xfrm>
          </p:grpSpPr>
          <p:pic>
            <p:nvPicPr>
              <p:cNvPr id="60" name="Picture 59"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61" name="Picture 60"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62" name="Picture 61"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59" name="Picture 58" descr="Comp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863" y="5901266"/>
              <a:ext cx="431801" cy="431801"/>
            </a:xfrm>
            <a:prstGeom prst="rect">
              <a:avLst/>
            </a:prstGeom>
          </p:spPr>
        </p:pic>
      </p:grpSp>
      <p:grpSp>
        <p:nvGrpSpPr>
          <p:cNvPr id="63" name="Group 62"/>
          <p:cNvGrpSpPr/>
          <p:nvPr/>
        </p:nvGrpSpPr>
        <p:grpSpPr>
          <a:xfrm>
            <a:off x="6375312" y="5435610"/>
            <a:ext cx="821267" cy="668849"/>
            <a:chOff x="1261433" y="5664218"/>
            <a:chExt cx="821267" cy="668849"/>
          </a:xfrm>
        </p:grpSpPr>
        <p:grpSp>
          <p:nvGrpSpPr>
            <p:cNvPr id="64" name="Group 63"/>
            <p:cNvGrpSpPr/>
            <p:nvPr/>
          </p:nvGrpSpPr>
          <p:grpSpPr>
            <a:xfrm>
              <a:off x="1261433" y="5664218"/>
              <a:ext cx="821267" cy="643467"/>
              <a:chOff x="0" y="2108200"/>
              <a:chExt cx="2829936" cy="2324100"/>
            </a:xfrm>
          </p:grpSpPr>
          <p:pic>
            <p:nvPicPr>
              <p:cNvPr id="66" name="Picture 65" descr="map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2829936" cy="1955800"/>
              </a:xfrm>
              <a:prstGeom prst="rect">
                <a:avLst/>
              </a:prstGeom>
            </p:spPr>
          </p:pic>
          <p:pic>
            <p:nvPicPr>
              <p:cNvPr id="67" name="Picture 66"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0900"/>
                <a:ext cx="1155700" cy="1295400"/>
              </a:xfrm>
              <a:prstGeom prst="rect">
                <a:avLst/>
              </a:prstGeom>
            </p:spPr>
          </p:pic>
          <p:pic>
            <p:nvPicPr>
              <p:cNvPr id="68" name="Picture 67" descr="Calend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2108200"/>
                <a:ext cx="1435100" cy="1435100"/>
              </a:xfrm>
              <a:prstGeom prst="rect">
                <a:avLst/>
              </a:prstGeom>
            </p:spPr>
          </p:pic>
        </p:grpSp>
        <p:pic>
          <p:nvPicPr>
            <p:cNvPr id="65" name="Picture 64" descr="Comp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863" y="5901266"/>
              <a:ext cx="431801" cy="431801"/>
            </a:xfrm>
            <a:prstGeom prst="rect">
              <a:avLst/>
            </a:prstGeom>
          </p:spPr>
        </p:pic>
      </p:grpSp>
    </p:spTree>
    <p:extLst>
      <p:ext uri="{BB962C8B-B14F-4D97-AF65-F5344CB8AC3E}">
        <p14:creationId xmlns:p14="http://schemas.microsoft.com/office/powerpoint/2010/main" val="99141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ppt_y</p:attrName>
                                        </p:attrNameLst>
                                      </p:cBhvr>
                                      <p:tavLst>
                                        <p:tav tm="0">
                                          <p:val>
                                            <p:strVal val="#ppt_y+#ppt_h*1.125000"/>
                                          </p:val>
                                        </p:tav>
                                        <p:tav tm="100000">
                                          <p:val>
                                            <p:strVal val="#ppt_y"/>
                                          </p:val>
                                        </p:tav>
                                      </p:tavLst>
                                    </p:anim>
                                    <p:animEffect transition="in" filter="wipe(up)">
                                      <p:cBhvr>
                                        <p:cTn id="13" dur="500"/>
                                        <p:tgtEl>
                                          <p:spTgt spid="1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right)">
                                      <p:cBhvr>
                                        <p:cTn id="25" dur="500"/>
                                        <p:tgtEl>
                                          <p:spTgt spid="1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9473</TotalTime>
  <Words>2494</Words>
  <Application>Microsoft Macintosh PowerPoint</Application>
  <PresentationFormat>On-screen Show (4:3)</PresentationFormat>
  <Paragraphs>361</Paragraphs>
  <Slides>27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Abadi MT Condensed Extra Bold</vt:lpstr>
      <vt:lpstr>Abadi MT Condensed Light</vt:lpstr>
      <vt:lpstr>Arial</vt:lpstr>
      <vt:lpstr>Arial Black</vt:lpstr>
      <vt:lpstr>Arial Narrow</vt:lpstr>
      <vt:lpstr>Calibri</vt:lpstr>
      <vt:lpstr>IBM Plex Sans</vt:lpstr>
      <vt:lpstr>Menlo Italic</vt:lpstr>
      <vt:lpstr>Wingdings</vt:lpstr>
      <vt:lpstr>Office Theme</vt:lpstr>
      <vt:lpstr>Application Design – Scalability</vt:lpstr>
      <vt:lpstr>Agenda</vt:lpstr>
      <vt:lpstr>Scalability</vt:lpstr>
      <vt:lpstr>Scalability</vt:lpstr>
      <vt:lpstr>Scalability</vt:lpstr>
      <vt:lpstr>Scalability</vt:lpstr>
      <vt:lpstr>Scalability</vt:lpstr>
      <vt:lpstr>Scalability</vt:lpstr>
      <vt:lpstr>Scalability</vt:lpstr>
      <vt:lpstr>Scalability</vt:lpstr>
      <vt:lpstr>Scalability</vt:lpstr>
      <vt:lpstr>Scalability</vt:lpstr>
      <vt:lpstr>Scalability</vt:lpstr>
      <vt:lpstr>Scalability</vt:lpstr>
      <vt:lpstr>Scalability</vt:lpstr>
      <vt:lpstr>Scalability</vt:lpstr>
      <vt:lpstr>Scalability</vt:lpstr>
      <vt:lpstr>Elastic Scalability</vt:lpstr>
      <vt:lpstr>Scalability</vt:lpstr>
      <vt:lpstr>Scalability</vt:lpstr>
      <vt:lpstr>Scalability</vt:lpstr>
      <vt:lpstr>Scalability</vt:lpstr>
      <vt:lpstr>Scalability</vt:lpstr>
      <vt:lpstr>Scalability</vt:lpstr>
      <vt:lpstr>Scalability</vt:lpstr>
      <vt:lpstr>Scalability</vt:lpstr>
      <vt:lpstr>Questions?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534</cp:revision>
  <cp:lastPrinted>2015-12-04T09:24:12Z</cp:lastPrinted>
  <dcterms:created xsi:type="dcterms:W3CDTF">2015-09-19T19:41:13Z</dcterms:created>
  <dcterms:modified xsi:type="dcterms:W3CDTF">2018-04-18T02:44:32Z</dcterms:modified>
</cp:coreProperties>
</file>